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F54_CFD23EF4.xml" ContentType="application/vnd.ms-powerpoint.comments+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13" r:id="rId7"/>
    <p:sldMasterId id="2147483716" r:id="rId8"/>
    <p:sldMasterId id="2147483723" r:id="rId9"/>
    <p:sldMasterId id="2147483729" r:id="rId10"/>
    <p:sldMasterId id="2147483901" r:id="rId11"/>
    <p:sldMasterId id="2147483922" r:id="rId12"/>
  </p:sldMasterIdLst>
  <p:notesMasterIdLst>
    <p:notesMasterId r:id="rId34"/>
  </p:notesMasterIdLst>
  <p:sldIdLst>
    <p:sldId id="260" r:id="rId13"/>
    <p:sldId id="3974" r:id="rId14"/>
    <p:sldId id="3983" r:id="rId15"/>
    <p:sldId id="3995" r:id="rId16"/>
    <p:sldId id="3985" r:id="rId17"/>
    <p:sldId id="3972" r:id="rId18"/>
    <p:sldId id="3944" r:id="rId19"/>
    <p:sldId id="362" r:id="rId20"/>
    <p:sldId id="346" r:id="rId21"/>
    <p:sldId id="360" r:id="rId22"/>
    <p:sldId id="331" r:id="rId23"/>
    <p:sldId id="3958" r:id="rId24"/>
    <p:sldId id="3959" r:id="rId25"/>
    <p:sldId id="348" r:id="rId26"/>
    <p:sldId id="3945" r:id="rId27"/>
    <p:sldId id="3946" r:id="rId28"/>
    <p:sldId id="3999" r:id="rId29"/>
    <p:sldId id="3998" r:id="rId30"/>
    <p:sldId id="3924" r:id="rId31"/>
    <p:sldId id="3935"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C7FCF0D4-86D5-162E-8106-88BC0765DA99}" name="Beau Colvin" initials="BC" userId="S::bcolvin@healthequity.com::a8ed4415-e91e-4ec7-ade8-329fbd4161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4" clrIdx="0">
    <p:extLst>
      <p:ext uri="{19B8F6BF-5375-455C-9EA6-DF929625EA0E}">
        <p15:presenceInfo xmlns:p15="http://schemas.microsoft.com/office/powerpoint/2012/main" userId="S::hgerken@healthequity.com::3ba92fd8-1370-4a82-91b6-e690b24bb754" providerId="AD"/>
      </p:ext>
    </p:extLst>
  </p:cmAuthor>
  <p:cmAuthor id="2" name="Alyse Wilkins" initials="AW" lastIdx="21" clrIdx="1">
    <p:extLst>
      <p:ext uri="{19B8F6BF-5375-455C-9EA6-DF929625EA0E}">
        <p15:presenceInfo xmlns:p15="http://schemas.microsoft.com/office/powerpoint/2012/main" userId="S::awilkins@healthequity.com::b41b2283-0071-48a8-9a75-310b42b50f28" providerId="AD"/>
      </p:ext>
    </p:extLst>
  </p:cmAuthor>
  <p:cmAuthor id="3" name="Sofia Briceno" initials="SB" lastIdx="7" clrIdx="2">
    <p:extLst>
      <p:ext uri="{19B8F6BF-5375-455C-9EA6-DF929625EA0E}">
        <p15:presenceInfo xmlns:p15="http://schemas.microsoft.com/office/powerpoint/2012/main" userId="S::sbriceno@healthequity.com::9a01d04f-8380-4d95-b057-ac088eef5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35" autoAdjust="0"/>
  </p:normalViewPr>
  <p:slideViewPr>
    <p:cSldViewPr snapToGrid="0">
      <p:cViewPr varScale="1">
        <p:scale>
          <a:sx n="94" d="100"/>
          <a:sy n="94"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F8F31267-7E74-4262-BB55-05E7F96CAC7E}"/>
    <pc:docChg chg="delSld modSld sldOrd">
      <pc:chgData name="Tyler Revill" userId="064ddc97-4881-474d-812c-a32e3145e493" providerId="ADAL" clId="{F8F31267-7E74-4262-BB55-05E7F96CAC7E}" dt="2024-08-07T18:03:54.303" v="16" actId="20577"/>
      <pc:docMkLst>
        <pc:docMk/>
      </pc:docMkLst>
      <pc:sldChg chg="modSp mod">
        <pc:chgData name="Tyler Revill" userId="064ddc97-4881-474d-812c-a32e3145e493" providerId="ADAL" clId="{F8F31267-7E74-4262-BB55-05E7F96CAC7E}" dt="2024-08-07T18:03:54.303" v="16" actId="20577"/>
        <pc:sldMkLst>
          <pc:docMk/>
          <pc:sldMk cId="257342194" sldId="346"/>
        </pc:sldMkLst>
        <pc:graphicFrameChg chg="modGraphic">
          <ac:chgData name="Tyler Revill" userId="064ddc97-4881-474d-812c-a32e3145e493" providerId="ADAL" clId="{F8F31267-7E74-4262-BB55-05E7F96CAC7E}" dt="2024-08-07T18:03:54.303" v="16" actId="20577"/>
          <ac:graphicFrameMkLst>
            <pc:docMk/>
            <pc:sldMk cId="257342194" sldId="346"/>
            <ac:graphicFrameMk id="6" creationId="{6E15F36E-D752-82B4-0D21-2E5D40512629}"/>
          </ac:graphicFrameMkLst>
        </pc:graphicFrameChg>
      </pc:sldChg>
      <pc:sldChg chg="del">
        <pc:chgData name="Tyler Revill" userId="064ddc97-4881-474d-812c-a32e3145e493" providerId="ADAL" clId="{F8F31267-7E74-4262-BB55-05E7F96CAC7E}" dt="2024-08-07T18:01:31.224" v="4" actId="2696"/>
        <pc:sldMkLst>
          <pc:docMk/>
          <pc:sldMk cId="2492786097" sldId="359"/>
        </pc:sldMkLst>
      </pc:sldChg>
      <pc:sldChg chg="ord modNotesTx">
        <pc:chgData name="Tyler Revill" userId="064ddc97-4881-474d-812c-a32e3145e493" providerId="ADAL" clId="{F8F31267-7E74-4262-BB55-05E7F96CAC7E}" dt="2024-08-07T18:01:36.109" v="6"/>
        <pc:sldMkLst>
          <pc:docMk/>
          <pc:sldMk cId="1763531655" sldId="360"/>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864D8E1F-5B03-EA4A-8DCC-D75098D29C00}" authorId="{615AEE6D-B114-7361-6C09-68ED66F2ABA2}" created="2023-06-26T12:40:33.814">
    <ac:deMkLst xmlns:ac="http://schemas.microsoft.com/office/drawing/2013/main/command">
      <pc:docMk xmlns:pc="http://schemas.microsoft.com/office/powerpoint/2013/main/command"/>
      <pc:sldMk xmlns:pc="http://schemas.microsoft.com/office/powerpoint/2013/main/command" cId="3486662388" sldId="3924"/>
      <ac:spMk id="28" creationId="{518C72F3-FB27-04AD-E64F-5ECABCF5658E}"/>
    </ac:de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3462A-A4A4-4B05-97DF-D00FA8992BD7}"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C289-F68B-493A-9FF7-6D9CCAB45440}" type="slidenum">
              <a:rPr lang="en-US" smtClean="0"/>
              <a:t>‹#›</a:t>
            </a:fld>
            <a:endParaRPr lang="en-US"/>
          </a:p>
        </p:txBody>
      </p:sp>
    </p:spTree>
    <p:extLst>
      <p:ext uri="{BB962C8B-B14F-4D97-AF65-F5344CB8AC3E}">
        <p14:creationId xmlns:p14="http://schemas.microsoft.com/office/powerpoint/2010/main" val="131481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b="0" i="0" u="none" strike="noStrike">
                <a:solidFill>
                  <a:srgbClr val="000000"/>
                </a:solidFill>
                <a:effectLst/>
                <a:latin typeface="Calibri" panose="020F0502020204030204" pitchFamily="34" charset="0"/>
              </a:rPr>
              <a:t>Thanks for joining today to learn how you can save with a HealthEquity Health Care Flexible Spending Account. My name is [presenter name] and I’ll be your host.</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Your organization offers a carryover, letting you roll over up to $     in unused funds from one plan year to the following plan year.</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86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order to set up your Healthcare Flexible Spending Account, you want to take the time to:</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Estimate your anticipated yearly eligible healthcare expenses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Choose your election amount during Open Enrollment based on your estimation</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This is an important step because you generally can’t change FSA elections during the plan year unless you have a qualifying event (or during open enrollment)--- so it pays to plan ahead.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2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Let’s look at an example of how a healthcare Flexible Spending Account could be used in the next year to help one family save on health care costs.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Because Deion and Kanesha work at different employers that both offer FSAs, they are deciding on their contribution amounts to contribute to their separate Flexible Spending Accounts for next year. </a:t>
            </a:r>
            <a:r>
              <a:rPr lang="en-US" b="0" i="0">
                <a:solidFill>
                  <a:srgbClr val="000000"/>
                </a:solidFill>
                <a:effectLst/>
                <a:latin typeface="Calibri" panose="020F0502020204030204" pitchFamily="34" charset="0"/>
              </a:rPr>
              <a:t>​</a:t>
            </a:r>
          </a:p>
          <a:p>
            <a:pPr algn="l" rtl="0" fontAlgn="base"/>
            <a:endParaRPr lang="en-US" b="0" i="0">
              <a:solidFill>
                <a:srgbClr val="000000"/>
              </a:solidFill>
              <a:effectLst/>
              <a:latin typeface="Calibri" panose="020F0502020204030204" pitchFamily="34" charset="0"/>
            </a:endParaRPr>
          </a:p>
          <a:p>
            <a:pPr fontAlgn="base"/>
            <a:r>
              <a:rPr lang="en-US" b="0" i="0" u="none" strike="noStrike">
                <a:solidFill>
                  <a:srgbClr val="000000"/>
                </a:solidFill>
                <a:effectLst/>
                <a:latin typeface="Calibri"/>
                <a:ea typeface="Calibri"/>
                <a:cs typeface="Calibri"/>
              </a:rPr>
              <a:t>Their yearly estimated costs total $</a:t>
            </a:r>
            <a:r>
              <a:rPr lang="en-US">
                <a:solidFill>
                  <a:srgbClr val="000000"/>
                </a:solidFill>
                <a:latin typeface="Calibri"/>
                <a:ea typeface="Calibri"/>
                <a:cs typeface="Calibri"/>
              </a:rPr>
              <a:t>5,800</a:t>
            </a:r>
            <a:r>
              <a:rPr lang="en-US" b="0" i="0" u="none" strike="noStrike">
                <a:solidFill>
                  <a:srgbClr val="000000"/>
                </a:solidFill>
                <a:effectLst/>
                <a:latin typeface="Calibri"/>
                <a:ea typeface="Calibri"/>
                <a:cs typeface="Calibri"/>
              </a:rPr>
              <a:t>; Deion and Kanesha each choose to contribute </a:t>
            </a:r>
            <a:r>
              <a:rPr lang="en-US">
                <a:solidFill>
                  <a:srgbClr val="000000"/>
                </a:solidFill>
                <a:latin typeface="Calibri"/>
                <a:ea typeface="Calibri"/>
                <a:cs typeface="Calibri"/>
              </a:rPr>
              <a:t>$3,000 each</a:t>
            </a:r>
            <a:r>
              <a:rPr lang="en-US" b="0" i="0" u="none" strike="noStrike">
                <a:solidFill>
                  <a:srgbClr val="000000"/>
                </a:solidFill>
                <a:effectLst/>
                <a:latin typeface="Calibri"/>
                <a:ea typeface="Calibri"/>
                <a:cs typeface="Calibri"/>
              </a:rPr>
              <a:t> during Open Enrollment to pay for their anticipated healthcare needs. </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a:ea typeface="Calibri"/>
                <a:cs typeface="Calibri"/>
              </a:rPr>
              <a:t>Contributing to the FSAs allows them to save close to $</a:t>
            </a:r>
            <a:r>
              <a:rPr lang="en-US">
                <a:solidFill>
                  <a:srgbClr val="000000"/>
                </a:solidFill>
                <a:latin typeface="Calibri"/>
                <a:ea typeface="Calibri"/>
                <a:cs typeface="Calibri"/>
              </a:rPr>
              <a:t>1,280-</a:t>
            </a:r>
            <a:r>
              <a:rPr lang="en-US" b="0" i="0" u="none" strike="noStrike">
                <a:solidFill>
                  <a:srgbClr val="000000"/>
                </a:solidFill>
                <a:effectLst/>
                <a:latin typeface="Calibri"/>
                <a:ea typeface="Calibri"/>
                <a:cs typeface="Calibri"/>
              </a:rPr>
              <a:t>-- a savings of 20% based on their income and payroll taxes.</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Throughout the year they pay for all of their eligible expenses using their FSA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As December starts, Deion and Kanesha total up their spending for the year using their FSA funds. With their remaining funds, Deion purchases a pair of prescription sunglasses he’d wanted to upgrade and they purchase additional eligible expenses for their healthcare needs. </a:t>
            </a:r>
            <a:r>
              <a:rPr lang="en-US" sz="2800" b="0" i="0">
                <a:solidFill>
                  <a:srgbClr val="000000"/>
                </a:solidFill>
                <a:effectLst/>
                <a:latin typeface="Calibri" panose="020F0502020204030204" pitchFamily="34" charset="0"/>
              </a:rPr>
              <a:t>​</a:t>
            </a:r>
            <a:endParaRPr lang="en-US" sz="18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9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a:p>
            <a:pPr algn="l" rtl="0" fontAlgn="base"/>
            <a:r>
              <a:rPr lang="en-US" b="0" i="0" u="none" strike="noStrike">
                <a:solidFill>
                  <a:srgbClr val="000000"/>
                </a:solidFill>
                <a:effectLst/>
                <a:latin typeface="Calibri" panose="020F0502020204030204" pitchFamily="34" charset="0"/>
              </a:rPr>
              <a:t>Remember that you need to use all of your FSA dollars---unless there is a carryover option--- within the plan year or you will forfeit that money. With so many available products, it’s easy to use your funds to purchase items that you need.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86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Based on what you’ve learned so far, how can you find out if an expense or service is eligible to be purchased with your FSA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u="none" strike="noStrike">
              <a:solidFill>
                <a:srgbClr val="444444"/>
              </a:solidFill>
              <a:effectLst/>
              <a:latin typeface="Calibri" panose="020F0502020204030204" pitchFamily="34" charset="0"/>
            </a:endParaRPr>
          </a:p>
          <a:p>
            <a:pPr algn="l" rtl="0" fontAlgn="base"/>
            <a:r>
              <a:rPr lang="en-US" b="0" i="0" u="none" strike="noStrike">
                <a:solidFill>
                  <a:srgbClr val="4472C4"/>
                </a:solidFill>
                <a:effectLst/>
                <a:latin typeface="Arial" panose="020B0604020202020204" pitchFamily="34" charset="0"/>
              </a:rPr>
              <a:t>Respond in the poll where you go to find eligible expenses for your FSA funds</a:t>
            </a:r>
            <a:r>
              <a:rPr lang="en-US" b="0" i="0">
                <a:solidFill>
                  <a:srgbClr val="4472C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5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Segoe UI" panose="020B0502040204020203" pitchFamily="34" charset="0"/>
              </a:rPr>
              <a:t>As a reminder, you can search online and determine eligible expenses, or download the HealthEquity mobile app and scan product barcodes in the store to find out if they are eligible.</a:t>
            </a:r>
          </a:p>
          <a:p>
            <a:pPr algn="l" rtl="0" fontAlgn="base"/>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21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222222"/>
                </a:solidFill>
                <a:effectLst/>
                <a:latin typeface="Calibri" panose="020F0502020204030204" pitchFamily="34" charset="0"/>
              </a:rPr>
              <a:t>For quick processing of your claims, you can submit r</a:t>
            </a:r>
            <a:r>
              <a:rPr lang="en-US" b="0" i="0" u="none" strike="noStrike">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providers</a:t>
            </a:r>
            <a:r>
              <a:rPr lang="en-US" b="0" i="0">
                <a:solidFill>
                  <a:srgbClr val="000000"/>
                </a:solidFill>
                <a:effectLst/>
                <a:latin typeface="Calibri" panose="020F0502020204030204" pitchFamily="34" charset="0"/>
              </a:rPr>
              <a:t>​ who you received services or care from</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persons</a:t>
            </a:r>
            <a:r>
              <a:rPr lang="en-US" b="0" i="0">
                <a:solidFill>
                  <a:srgbClr val="000000"/>
                </a:solidFill>
                <a:effectLst/>
                <a:latin typeface="Calibri" panose="020F0502020204030204" pitchFamily="34" charset="0"/>
              </a:rPr>
              <a:t> who received the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Dates of service</a:t>
            </a:r>
            <a:r>
              <a:rPr lang="en-US" b="0" i="0">
                <a:solidFill>
                  <a:srgbClr val="000000"/>
                </a:solidFill>
                <a:effectLst/>
                <a:latin typeface="Calibri" panose="020F0502020204030204" pitchFamily="34" charset="0"/>
              </a:rPr>
              <a:t>​ (not the date of billing)</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Descriptions of services</a:t>
            </a:r>
            <a:r>
              <a:rPr lang="en-US" b="0" i="0">
                <a:solidFill>
                  <a:srgbClr val="000000"/>
                </a:solidFill>
                <a:effectLst/>
                <a:latin typeface="Calibri" panose="020F0502020204030204" pitchFamily="34" charset="0"/>
              </a:rPr>
              <a:t>​--what specifically the patient received as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Costs of services</a:t>
            </a:r>
            <a:r>
              <a:rPr lang="en-US" b="0" i="0">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Segoe UI" panose="020B0502040204020203" pitchFamily="34" charset="0"/>
              </a:rPr>
              <a:t>​</a:t>
            </a:r>
            <a:endParaRPr lang="en-US" b="0" i="0">
              <a:solidFill>
                <a:srgbClr val="444444"/>
              </a:solidFill>
              <a:effectLst/>
              <a:latin typeface="Calibri" panose="020F0502020204030204" pitchFamily="34" charset="0"/>
            </a:endParaRPr>
          </a:p>
          <a:p>
            <a:endParaRPr lang="en-US">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A0A0A"/>
                </a:solidFill>
                <a:latin typeface="museo-sans"/>
              </a:rPr>
              <a:t>HealthEquity makes saving easy, with our 24/7 member services’ availability, easy access mobile app, and convenient payment and reimbursement.</a:t>
            </a:r>
          </a:p>
          <a:p>
            <a:endParaRPr lang="en-US">
              <a:solidFill>
                <a:srgbClr val="0A0A0A"/>
              </a:solidFill>
              <a:latin typeface="museo-sans"/>
            </a:endParaRPr>
          </a:p>
          <a:p>
            <a:r>
              <a:rPr lang="en-US">
                <a:solidFill>
                  <a:srgbClr val="0A0A0A"/>
                </a:solidFill>
                <a:latin typeface="museo-sans"/>
              </a:rPr>
              <a:t>You can take a quick photo of your receipt with your smart phone, open up the mobile app, and submit a claim in a few easy steps.</a:t>
            </a:r>
          </a:p>
          <a:p>
            <a:endParaRPr lang="en-US">
              <a:solidFill>
                <a:srgbClr val="0A0A0A"/>
              </a:solidFill>
              <a:latin typeface="museo-sans"/>
            </a:endParaRPr>
          </a:p>
          <a:p>
            <a:pPr algn="l"/>
            <a:r>
              <a:rPr lang="en-US" b="0" i="0">
                <a:solidFill>
                  <a:srgbClr val="222222"/>
                </a:solidFill>
                <a:effectLst/>
                <a:latin typeface="system-ui"/>
              </a:rPr>
              <a:t>Or you can submit claims online in your account for reimbursement.</a:t>
            </a:r>
          </a:p>
          <a:p>
            <a:pPr algn="l">
              <a:buFont typeface="+mj-lt"/>
              <a:buNone/>
            </a:pPr>
            <a:r>
              <a:rPr lang="en-US" b="0" i="0">
                <a:solidFill>
                  <a:srgbClr val="222222"/>
                </a:solidFill>
                <a:effectLst/>
                <a:latin typeface="system-ui"/>
              </a:rPr>
              <a:t>Log into your account, then select the type of claim you want to submit. </a:t>
            </a:r>
          </a:p>
          <a:p>
            <a:pPr algn="l">
              <a:buFont typeface="+mj-lt"/>
              <a:buNone/>
            </a:pPr>
            <a:r>
              <a:rPr lang="en-US" b="0" i="0">
                <a:solidFill>
                  <a:srgbClr val="222222"/>
                </a:solidFill>
                <a:effectLst/>
                <a:latin typeface="system-ui"/>
              </a:rPr>
              <a:t>Go through the onscreen steps to complete the claim details and information. </a:t>
            </a:r>
          </a:p>
          <a:p>
            <a:pPr algn="l">
              <a:buFont typeface="+mj-lt"/>
              <a:buNone/>
            </a:pPr>
            <a:r>
              <a:rPr lang="en-US" b="0" i="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a:solidFill>
                  <a:srgbClr val="222222"/>
                </a:solidFill>
                <a:effectLst/>
                <a:latin typeface="system-ui"/>
              </a:rPr>
              <a:t>Then review and submit your claim.</a:t>
            </a:r>
          </a:p>
          <a:p>
            <a:pPr algn="l">
              <a:buFont typeface="+mj-lt"/>
              <a:buNone/>
            </a:pPr>
            <a:endParaRPr lang="en-US" b="0" i="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It’s easy to sign up, contribute, and use your healthcare flexible spending account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First you want to make sure you’re aware of your enrollment dates and where you need to enroll.</a:t>
            </a:r>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626362"/>
                </a:solidFill>
                <a:effectLst/>
                <a:latin typeface="Arial" panose="020B0604020202020204" pitchFamily="34" charset="0"/>
              </a:rPr>
              <a:t>Then choose your election amount for the year (which typically cannot change)</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a:solidFill>
                  <a:srgbClr val="626362"/>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 will also want to register and log in at www.healthequity.com/login to start using your funds.</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endParaRPr lang="en-US" b="0" i="0" u="none" strike="noStrike">
              <a:solidFill>
                <a:srgbClr val="626362"/>
              </a:solidFill>
              <a:effectLst/>
              <a:latin typeface="Arial" panose="020B0604020202020204" pitchFamily="34" charset="0"/>
            </a:endParaRPr>
          </a:p>
          <a:p>
            <a:pPr algn="l" rtl="0" fontAlgn="base"/>
            <a:r>
              <a:rPr lang="en-US" b="0" i="0" u="none" strike="noStrike">
                <a:solidFill>
                  <a:srgbClr val="626362"/>
                </a:solidFill>
                <a:effectLst/>
                <a:latin typeface="Arial" panose="020B0604020202020204" pitchFamily="34" charset="0"/>
              </a:rPr>
              <a:t>You can then submit reimbursement claims online or with the mobile app</a:t>
            </a:r>
            <a:r>
              <a:rPr lang="en-US" b="0" i="0" u="none" strike="noStrike">
                <a:solidFill>
                  <a:srgbClr val="444444"/>
                </a:solidFill>
                <a:effectLst/>
                <a:latin typeface="Arial" panose="020B0604020202020204" pitchFamily="34" charset="0"/>
              </a:rPr>
              <a:t> once you’ve registered your account. And downloaded the app.</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A0A0A"/>
                </a:solidFill>
                <a:effectLst/>
                <a:latin typeface="museo-sans"/>
              </a:rPr>
              <a:t>A healthcare Flexible Spending Account (FSA) is an employer-sponsored tax-advantaged account that lets you use pre-tax dollars to pay for </a:t>
            </a:r>
            <a:r>
              <a:rPr lang="en-US" b="0" i="0" u="sng" strike="noStrike">
                <a:solidFill>
                  <a:srgbClr val="2A2C2C"/>
                </a:solidFill>
                <a:effectLst/>
                <a:latin typeface="museo-sans"/>
                <a:hlinkClick r:id="rId3"/>
              </a:rPr>
              <a:t>eligible medical expenses</a:t>
            </a:r>
            <a:r>
              <a:rPr lang="en-US" b="0" i="0" u="none" strike="noStrike">
                <a:solidFill>
                  <a:srgbClr val="0A0A0A"/>
                </a:solidFill>
                <a:effectLst/>
                <a:latin typeface="museo-sans"/>
              </a:rPr>
              <a:t> </a:t>
            </a:r>
            <a:r>
              <a:rPr lang="en-US" b="0" i="0" u="none" strike="noStrike">
                <a:solidFill>
                  <a:srgbClr val="000000"/>
                </a:solidFill>
                <a:effectLst/>
                <a:latin typeface="Calibri" panose="020F0502020204030204" pitchFamily="34" charset="0"/>
              </a:rPr>
              <a:t>from doctor's visits and dental work, to glasses and contacts, to prescriptions or over the counter medications---the list of eligible expenses continues to grow and may include products not covered by your insurance plan.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2</a:t>
            </a:fld>
            <a:endParaRPr lang="en-US"/>
          </a:p>
        </p:txBody>
      </p:sp>
    </p:spTree>
    <p:extLst>
      <p:ext uri="{BB962C8B-B14F-4D97-AF65-F5344CB8AC3E}">
        <p14:creationId xmlns:p14="http://schemas.microsoft.com/office/powerpoint/2010/main" val="141320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None/>
              <a:tabLst/>
              <a:defRPr/>
            </a:pPr>
            <a:endParaRPr lang="en-US">
              <a:ea typeface="+mn-ea"/>
              <a:cs typeface="+mn-cs"/>
            </a:endParaRPr>
          </a:p>
          <a:p>
            <a:r>
              <a:rPr lang="en-US" sz="1200" kern="120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a:effectLst/>
              </a:rPr>
              <a:t> </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A0A0A"/>
                </a:solidFill>
                <a:effectLst/>
                <a:latin typeface="museo-sans"/>
              </a:rPr>
              <a:t>The FSA gives you access to your full contribution amount at the start of your plan year.</a:t>
            </a:r>
            <a:r>
              <a:rPr lang="en-US" b="0" i="0">
                <a:solidFill>
                  <a:srgbClr val="0A0A0A"/>
                </a:solidFill>
                <a:effectLst/>
                <a:latin typeface="museo-sa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You can make payments to service providers and easily get reimbursed for eligible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And use your funds to pay for your spouse and eligible dependents healthcare needs.</a:t>
            </a:r>
          </a:p>
          <a:p>
            <a:pPr algn="l" rtl="0" fontAlgn="base"/>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keep in mind that if your spouse is contributing to a Health Savings Account, you may not be eligible to contribute to an FSA.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endParaRPr lang="en-US">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money you contribute to an FSA is not subject to payroll taxes and income taxes, so you end up paying less in taxes and taking home more of your paycheck.</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4</a:t>
            </a:fld>
            <a:endParaRPr lang="en-US"/>
          </a:p>
        </p:txBody>
      </p:sp>
    </p:spTree>
    <p:extLst>
      <p:ext uri="{BB962C8B-B14F-4D97-AF65-F5344CB8AC3E}">
        <p14:creationId xmlns:p14="http://schemas.microsoft.com/office/powerpoint/2010/main" val="324116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By contributing the maximum amount to your healthcare flexible spending account, you can save up to $ on qualified medical expenses.</a:t>
            </a:r>
          </a:p>
          <a:p>
            <a:pPr>
              <a:defRPr/>
            </a:pPr>
            <a:endParaRPr lang="en-US">
              <a:cs typeface="Calibri"/>
            </a:endParaRPr>
          </a:p>
          <a:p>
            <a:pPr>
              <a:defRPr/>
            </a:pPr>
            <a:r>
              <a:rPr lang="en-US">
                <a:cs typeface="Calibri"/>
              </a:rPr>
              <a:t>*add in 2025 limits and tax savings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a:rPr>
              <a:t>Here’s a glance at some of the most popular eligible expenses using FSA funds.</a:t>
            </a:r>
          </a:p>
          <a:p>
            <a:pPr algn="l" rtl="0" fontAlgn="base"/>
            <a:endParaRPr lang="en-US" b="0" i="0">
              <a:solidFill>
                <a:srgbClr val="000000"/>
              </a:solidFill>
              <a:effectLst/>
              <a:latin typeface="Times"/>
            </a:endParaRPr>
          </a:p>
          <a:p>
            <a:pPr algn="l" rtl="0" fontAlgn="base"/>
            <a:r>
              <a:rPr lang="en-US" b="0" i="0">
                <a:solidFill>
                  <a:srgbClr val="000000"/>
                </a:solidFill>
                <a:effectLst/>
                <a:latin typeface="Times"/>
              </a:rPr>
              <a:t> </a:t>
            </a:r>
            <a:r>
              <a:rPr lang="en-US" b="0" i="0" u="none" strike="noStrike">
                <a:solidFill>
                  <a:srgbClr val="000000"/>
                </a:solidFill>
                <a:effectLst/>
                <a:latin typeface="Calibri" panose="020F0502020204030204" pitchFamily="34" charset="0"/>
              </a:rPr>
              <a:t>You can find eligible expenses to spend your funds on at healthequity.com/</a:t>
            </a:r>
            <a:r>
              <a:rPr lang="en-US" b="0" i="0" u="none" strike="noStrike" err="1">
                <a:solidFill>
                  <a:srgbClr val="000000"/>
                </a:solidFill>
                <a:effectLst/>
                <a:latin typeface="Calibri" panose="020F0502020204030204" pitchFamily="34" charset="0"/>
              </a:rPr>
              <a:t>fsa-qme</a:t>
            </a:r>
            <a:r>
              <a:rPr lang="en-US" b="0" i="0">
                <a:solidFill>
                  <a:srgbClr val="000000"/>
                </a:solidFill>
                <a:effectLst/>
                <a:latin typeface="Calibri" panose="020F0502020204030204" pitchFamily="34" charset="0"/>
              </a:rPr>
              <a:t>​ or by searching at www.fsastore.com</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Calibri" panose="020F0502020204030204" pitchFamily="34" charset="0"/>
              </a:rPr>
              <a:t>We’d like to hear which FSA benefits make you likely to enroll?</a:t>
            </a:r>
          </a:p>
          <a:p>
            <a:endParaRPr lang="en-US" sz="1200" b="0" i="0">
              <a:solidFill>
                <a:srgbClr val="000000"/>
              </a:solidFill>
              <a:effectLst/>
              <a:latin typeface="Calibri" panose="020F0502020204030204" pitchFamily="34" charset="0"/>
            </a:endParaRP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Your entire </a:t>
            </a:r>
            <a:r>
              <a:rPr lang="en-US" sz="1200">
                <a:solidFill>
                  <a:srgbClr val="2A2C2C"/>
                </a:solidFill>
                <a:latin typeface="+mn-lt"/>
                <a:ea typeface="Verdana"/>
                <a:cs typeface="Arial"/>
              </a:rPr>
              <a:t>contribution amount is available </a:t>
            </a:r>
            <a:r>
              <a:rPr lang="en-US" sz="12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FSAs let you pay for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your spouse and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An FSA lets you pay for thousands of eligible products and services </a:t>
            </a:r>
          </a:p>
          <a:p>
            <a:endParaRPr lang="en-US" sz="12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Whichever benefits you use, all of them provide you with flexible spending on needed healthcare services and products, as well as amazing tax savings.</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a:ea typeface="Calibri"/>
                <a:cs typeface="Calibri"/>
              </a:rPr>
              <a:t>The Internal Revenue Service determines the contribution limit for Flexible Spending accounts.</a:t>
            </a:r>
          </a:p>
          <a:p>
            <a:pPr fontAlgn="base"/>
            <a:endParaRPr lang="en-US" b="0" i="0" u="none" strike="noStrike">
              <a:solidFill>
                <a:srgbClr val="000000"/>
              </a:solidFill>
              <a:effectLst/>
              <a:latin typeface="Calibri"/>
              <a:ea typeface="Calibri"/>
              <a:cs typeface="Calibri"/>
            </a:endParaRPr>
          </a:p>
          <a:p>
            <a:pPr fontAlgn="base"/>
            <a:r>
              <a:rPr lang="en-US" b="0" i="0" u="none" strike="noStrike">
                <a:solidFill>
                  <a:srgbClr val="000000"/>
                </a:solidFill>
                <a:effectLst/>
                <a:latin typeface="Calibri"/>
                <a:ea typeface="Calibri"/>
                <a:cs typeface="Calibri"/>
              </a:rPr>
              <a:t>The</a:t>
            </a:r>
            <a:r>
              <a:rPr lang="en-US">
                <a:solidFill>
                  <a:srgbClr val="000000"/>
                </a:solidFill>
                <a:latin typeface="Calibri"/>
                <a:ea typeface="Calibri"/>
                <a:cs typeface="Calibri"/>
              </a:rPr>
              <a:t>  2025</a:t>
            </a:r>
            <a:r>
              <a:rPr lang="en-US" b="0" i="0" u="none" strike="noStrike">
                <a:solidFill>
                  <a:srgbClr val="000000"/>
                </a:solidFill>
                <a:effectLst/>
                <a:latin typeface="Calibri"/>
                <a:ea typeface="Calibri"/>
                <a:cs typeface="Calibri"/>
              </a:rPr>
              <a:t> maximum contribution limit for the FSA is $</a:t>
            </a:r>
          </a:p>
          <a:p>
            <a:pPr fontAlgn="base"/>
            <a:endParaRPr lang="en-US" b="0" i="0" u="none" strike="noStrike">
              <a:solidFill>
                <a:srgbClr val="000000"/>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3111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881440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353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908254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0292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033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782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26606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13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160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9568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111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55378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85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8342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4652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555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963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3274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15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690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70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5122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8994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87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8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9338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86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367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3235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4857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89896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64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7179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943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27249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36803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531317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0206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7007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1651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10402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04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40958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9718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30041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7735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87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94113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8390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5205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50858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15372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194319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50843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19762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124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003170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992895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03570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0386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310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60584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201081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6484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956497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77910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715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3408999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15155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600782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042936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124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293443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9868795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214831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315520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52149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27356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7710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47976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0878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27984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47002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9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335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14343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26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41562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51367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1825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75780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6148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46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305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42374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80520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984740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5623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sv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svg"/><Relationship Id="rId5" Type="http://schemas.openxmlformats.org/officeDocument/2006/relationships/slideLayout" Target="../slideLayouts/slideLayout64.xml"/><Relationship Id="rId10"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6.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7.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2.sv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9.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73760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116686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35" r:id="rId20"/>
    <p:sldLayoutId id="2147483952" r:id="rId21"/>
    <p:sldLayoutId id="2147483956"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669558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948" r:id="rId3"/>
    <p:sldLayoutId id="2147483949" r:id="rId4"/>
    <p:sldLayoutId id="2147483951" r:id="rId5"/>
    <p:sldLayoutId id="2147483953"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2496485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954" r:id="rId7"/>
    <p:sldLayoutId id="2147483955" r:id="rId8"/>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1899274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6656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95061834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70" y="509033"/>
            <a:ext cx="6773029" cy="410633"/>
          </a:xfrm>
        </p:spPr>
        <p:txBody>
          <a:bodyPr/>
          <a:lstStyle/>
          <a:p>
            <a:r>
              <a:rPr lang="en-US">
                <a:latin typeface="Arial" panose="020B0604020202020204" pitchFamily="34" charset="0"/>
                <a:cs typeface="Arial" panose="020B0604020202020204" pitchFamily="34" charset="0"/>
              </a:rPr>
              <a:t>Healthcare FSA</a:t>
            </a:r>
          </a:p>
          <a:p>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00375" y="5435601"/>
            <a:ext cx="10911293" cy="357620"/>
          </a:xfrm>
        </p:spPr>
        <p:txBody>
          <a:bodyPr/>
          <a:lstStyle/>
          <a:p>
            <a:r>
              <a:rPr lang="en-US">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805634"/>
            <a:ext cx="10911136" cy="2343077"/>
          </a:xfrm>
        </p:spPr>
        <p:txBody>
          <a:bodyPr/>
          <a:lstStyle/>
          <a:p>
            <a:r>
              <a:rPr lang="en-US" sz="7200">
                <a:latin typeface="Arial" panose="020B0604020202020204" pitchFamily="34" charset="0"/>
                <a:cs typeface="Arial" panose="020B0604020202020204" pitchFamily="34" charset="0"/>
              </a:rPr>
              <a:t>Healthcare FSA:</a:t>
            </a:r>
            <a:r>
              <a:rPr lang="en-US" sz="7200" spc="400">
                <a:latin typeface="Arial" panose="020B0604020202020204" pitchFamily="34" charset="0"/>
                <a:cs typeface="Arial" panose="020B0604020202020204" pitchFamily="34" charset="0"/>
              </a:rPr>
              <a:t> </a:t>
            </a:r>
            <a:br>
              <a:rPr lang="en-US" sz="7200" spc="400">
                <a:latin typeface="Arial" panose="020B0604020202020204" pitchFamily="34" charset="0"/>
                <a:cs typeface="Arial" panose="020B0604020202020204" pitchFamily="34" charset="0"/>
              </a:rPr>
            </a:br>
            <a:r>
              <a:rPr lang="en-US" sz="7200">
                <a:latin typeface="Arial" panose="020B0604020202020204" pitchFamily="34" charset="0"/>
                <a:cs typeface="Arial" panose="020B0604020202020204" pitchFamily="34" charset="0"/>
              </a:rPr>
              <a:t>A</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flexible way</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to</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save</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558A-E271-A535-AA7D-2C1254B2F866}"/>
              </a:ext>
            </a:extLst>
          </p:cNvPr>
          <p:cNvSpPr>
            <a:spLocks noGrp="1"/>
          </p:cNvSpPr>
          <p:nvPr>
            <p:ph type="title"/>
          </p:nvPr>
        </p:nvSpPr>
        <p:spPr>
          <a:xfrm>
            <a:off x="853442" y="365762"/>
            <a:ext cx="10836993" cy="678733"/>
          </a:xfrm>
        </p:spPr>
        <p:txBody>
          <a:bodyPr/>
          <a:lstStyle/>
          <a:p>
            <a:r>
              <a:rPr lang="en-US">
                <a:latin typeface="Arial" panose="020B0604020202020204" pitchFamily="34" charset="0"/>
                <a:cs typeface="Arial" panose="020B0604020202020204" pitchFamily="34" charset="0"/>
              </a:rPr>
              <a:t>2025 Carryover</a:t>
            </a:r>
          </a:p>
        </p:txBody>
      </p:sp>
      <p:grpSp>
        <p:nvGrpSpPr>
          <p:cNvPr id="5" name="Group 4" descr="A graph showing Year 1's funds available throughout Year 1, with up to $550 able to carryover into Year 2.">
            <a:extLst>
              <a:ext uri="{FF2B5EF4-FFF2-40B4-BE49-F238E27FC236}">
                <a16:creationId xmlns:a16="http://schemas.microsoft.com/office/drawing/2014/main" id="{29A78442-E5A7-1320-E88F-A9F0B69F94FE}"/>
              </a:ext>
            </a:extLst>
          </p:cNvPr>
          <p:cNvGrpSpPr/>
          <p:nvPr/>
        </p:nvGrpSpPr>
        <p:grpSpPr>
          <a:xfrm>
            <a:off x="1680517" y="2232238"/>
            <a:ext cx="8409603" cy="3530796"/>
            <a:chOff x="1260388" y="1674178"/>
            <a:chExt cx="6307202" cy="2648097"/>
          </a:xfrm>
        </p:grpSpPr>
        <p:sp>
          <p:nvSpPr>
            <p:cNvPr id="6" name="Pentagon 5">
              <a:extLst>
                <a:ext uri="{FF2B5EF4-FFF2-40B4-BE49-F238E27FC236}">
                  <a16:creationId xmlns:a16="http://schemas.microsoft.com/office/drawing/2014/main" id="{9E09728A-5CE1-1F3A-5C2E-987366DBDBC2}"/>
                </a:ext>
                <a:ext uri="{C183D7F6-B498-43B3-948B-1728B52AA6E4}">
                  <adec:decorative xmlns:adec="http://schemas.microsoft.com/office/drawing/2017/decorative"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7E8FD286-E584-CD0F-9502-676066D6FD0E}"/>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2024</a:t>
              </a:r>
            </a:p>
          </p:txBody>
        </p:sp>
        <p:sp>
          <p:nvSpPr>
            <p:cNvPr id="8" name="Rectangle 7">
              <a:extLst>
                <a:ext uri="{FF2B5EF4-FFF2-40B4-BE49-F238E27FC236}">
                  <a16:creationId xmlns:a16="http://schemas.microsoft.com/office/drawing/2014/main" id="{BBAD080B-8B33-475D-0FE1-902B708F6E53}"/>
                </a:ext>
                <a:ext uri="{C183D7F6-B498-43B3-948B-1728B52AA6E4}">
                  <adec:decorative xmlns:adec="http://schemas.microsoft.com/office/drawing/2017/decorative"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5773B94-66C2-79CB-DBE2-9476D9EAB406}"/>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3E0C296-70FA-6A16-AEF7-731DE4C66E75}"/>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5AD2883-58EF-C0F2-3FE5-7E74716DA3EC}"/>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CB31BC5D-07D7-90E1-523D-8E96BD5B2D19}"/>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F26ED8DB-1715-2C4F-7B67-07C2E90AE3A4}"/>
                </a:ext>
              </a:extLst>
            </p:cNvPr>
            <p:cNvGrpSpPr/>
            <p:nvPr/>
          </p:nvGrpSpPr>
          <p:grpSpPr>
            <a:xfrm>
              <a:off x="4285838" y="1674178"/>
              <a:ext cx="3281752" cy="2445663"/>
              <a:chOff x="4285838" y="1893634"/>
              <a:chExt cx="3281752" cy="2445663"/>
            </a:xfrm>
          </p:grpSpPr>
          <p:sp>
            <p:nvSpPr>
              <p:cNvPr id="16" name="Pentagon 15">
                <a:extLst>
                  <a:ext uri="{FF2B5EF4-FFF2-40B4-BE49-F238E27FC236}">
                    <a16:creationId xmlns:a16="http://schemas.microsoft.com/office/drawing/2014/main" id="{FE77EE5F-0371-9F74-485F-249554194176}"/>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17" name="Title 2">
                <a:extLst>
                  <a:ext uri="{FF2B5EF4-FFF2-40B4-BE49-F238E27FC236}">
                    <a16:creationId xmlns:a16="http://schemas.microsoft.com/office/drawing/2014/main" id="{3F448D1B-D399-D70A-B38A-ABD79B77E1B7}"/>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2025</a:t>
                </a:r>
              </a:p>
            </p:txBody>
          </p:sp>
          <p:sp>
            <p:nvSpPr>
              <p:cNvPr id="18" name="Rectangle 17">
                <a:extLst>
                  <a:ext uri="{FF2B5EF4-FFF2-40B4-BE49-F238E27FC236}">
                    <a16:creationId xmlns:a16="http://schemas.microsoft.com/office/drawing/2014/main" id="{EB103724-B70C-62A1-2DB7-34DB5CCD5688}"/>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6E092C6-917D-F14A-CB68-5CC14419CA60}"/>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6987EC2D-C8B8-74B2-5D98-05A808FF7CF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5550F7F-C850-70CB-B9EC-6A38AA14FBBE}"/>
                  </a:ext>
                </a:extLst>
              </p:cNvPr>
              <p:cNvCxnSpPr>
                <a:cxnSpLocks/>
                <a:stCxn id="22" idx="1"/>
              </p:cNvCxnSpPr>
              <p:nvPr/>
            </p:nvCxnSpPr>
            <p:spPr>
              <a:xfrm flipH="1">
                <a:off x="4330181" y="2550996"/>
                <a:ext cx="889394" cy="315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2" name="Title 2">
                <a:extLst>
                  <a:ext uri="{FF2B5EF4-FFF2-40B4-BE49-F238E27FC236}">
                    <a16:creationId xmlns:a16="http://schemas.microsoft.com/office/drawing/2014/main" id="{A20BCF84-9D1A-DA59-17A1-11B1F8101B06}"/>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600">
                    <a:solidFill>
                      <a:srgbClr val="007A96"/>
                    </a:solidFill>
                    <a:latin typeface="Arial" panose="020B0604020202020204" pitchFamily="34" charset="0"/>
                    <a:cs typeface="Arial" panose="020B0604020202020204" pitchFamily="34" charset="0"/>
                  </a:rPr>
                  <a:t>Up to $</a:t>
                </a:r>
              </a:p>
            </p:txBody>
          </p:sp>
        </p:grpSp>
        <p:sp>
          <p:nvSpPr>
            <p:cNvPr id="14" name="TextBox 13">
              <a:extLst>
                <a:ext uri="{FF2B5EF4-FFF2-40B4-BE49-F238E27FC236}">
                  <a16:creationId xmlns:a16="http://schemas.microsoft.com/office/drawing/2014/main" id="{AF0901BA-0CD2-B24E-D9CE-E8F53830B46A}"/>
                </a:ext>
              </a:extLst>
            </p:cNvPr>
            <p:cNvSpPr txBox="1"/>
            <p:nvPr/>
          </p:nvSpPr>
          <p:spPr>
            <a:xfrm>
              <a:off x="7368988" y="3976026"/>
              <a:ext cx="138548" cy="346249"/>
            </a:xfrm>
            <a:prstGeom prst="rect">
              <a:avLst/>
            </a:prstGeom>
            <a:noFill/>
          </p:spPr>
          <p:txBody>
            <a:bodyPr wrap="none" rtlCol="0">
              <a:spAutoFit/>
            </a:bodyPr>
            <a:lstStyle/>
            <a:p>
              <a:pPr defTabSz="609570"/>
              <a:endParaRPr lang="en-US" sz="2400" err="1">
                <a:solidFill>
                  <a:srgbClr val="7F7F7F"/>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4C1E232-88E7-9CBD-9422-3AD7263A9725}"/>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353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63CC0CF-A83B-6D11-D8BC-1BE5CE98D955}"/>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a:off x="2832847" y="0"/>
            <a:ext cx="9359153" cy="6866768"/>
          </a:xfrm>
        </p:spPr>
      </p:pic>
      <p:sp>
        <p:nvSpPr>
          <p:cNvPr id="9" name="SmartArt Placeholder 8">
            <a:extLst>
              <a:ext uri="{FF2B5EF4-FFF2-40B4-BE49-F238E27FC236}">
                <a16:creationId xmlns:a16="http://schemas.microsoft.com/office/drawing/2014/main" id="{4DB55807-5322-26E9-BD34-DFFC2DC2C5C4}"/>
              </a:ext>
            </a:extLst>
          </p:cNvPr>
          <p:cNvSpPr>
            <a:spLocks noGrp="1"/>
          </p:cNvSpPr>
          <p:nvPr>
            <p:ph type="dgm" sz="quarter" idx="47"/>
          </p:nvPr>
        </p:nvSpPr>
        <p:spPr>
          <a:xfrm>
            <a:off x="278676" y="3836896"/>
            <a:ext cx="7748497" cy="2365771"/>
          </a:xfrm>
        </p:spPr>
        <p:txBody>
          <a:bodyPr/>
          <a:lstStyle/>
          <a:p>
            <a:endParaRPr lang="en-US"/>
          </a:p>
        </p:txBody>
      </p:sp>
      <p:sp>
        <p:nvSpPr>
          <p:cNvPr id="6" name="Title 5">
            <a:extLst>
              <a:ext uri="{FF2B5EF4-FFF2-40B4-BE49-F238E27FC236}">
                <a16:creationId xmlns:a16="http://schemas.microsoft.com/office/drawing/2014/main" id="{DA3AB387-D6B7-614F-F8EC-B4D941B80A25}"/>
              </a:ext>
            </a:extLst>
          </p:cNvPr>
          <p:cNvSpPr>
            <a:spLocks noGrp="1"/>
          </p:cNvSpPr>
          <p:nvPr>
            <p:ph type="title"/>
          </p:nvPr>
        </p:nvSpPr>
        <p:spPr>
          <a:xfrm>
            <a:off x="853441" y="4307560"/>
            <a:ext cx="6620787" cy="1388585"/>
          </a:xfrm>
        </p:spPr>
        <p:txBody>
          <a:bodyPr/>
          <a:lstStyle/>
          <a:p>
            <a:r>
              <a:rPr lang="en-US">
                <a:latin typeface="Arial" panose="020B0604020202020204" pitchFamily="34" charset="0"/>
                <a:cs typeface="Arial" panose="020B0604020202020204" pitchFamily="34" charset="0"/>
              </a:rPr>
              <a:t>Smart</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spending starts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 thoughtful planning</a:t>
            </a:r>
          </a:p>
        </p:txBody>
      </p:sp>
      <p:sp>
        <p:nvSpPr>
          <p:cNvPr id="8" name="SmartArt Placeholder 7">
            <a:extLst>
              <a:ext uri="{FF2B5EF4-FFF2-40B4-BE49-F238E27FC236}">
                <a16:creationId xmlns:a16="http://schemas.microsoft.com/office/drawing/2014/main" id="{6E6180BF-543E-CF74-FC64-01C6D1979F3B}"/>
              </a:ext>
            </a:extLst>
          </p:cNvPr>
          <p:cNvSpPr>
            <a:spLocks noGrp="1"/>
          </p:cNvSpPr>
          <p:nvPr>
            <p:ph type="dgm" sz="quarter" idx="27"/>
          </p:nvPr>
        </p:nvSpPr>
        <p:spPr>
          <a:xfrm>
            <a:off x="8027171" y="3836896"/>
            <a:ext cx="118099" cy="2365771"/>
          </a:xfrm>
        </p:spPr>
        <p:txBody>
          <a:bodyPr/>
          <a:lstStyle/>
          <a:p>
            <a:endParaRPr lang="en-US"/>
          </a:p>
        </p:txBody>
      </p:sp>
      <p:pic>
        <p:nvPicPr>
          <p:cNvPr id="4" name="Picture 3">
            <a:extLst>
              <a:ext uri="{FF2B5EF4-FFF2-40B4-BE49-F238E27FC236}">
                <a16:creationId xmlns:a16="http://schemas.microsoft.com/office/drawing/2014/main" id="{8EF9325C-DC4B-3C4E-A047-1124E68309A0}"/>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3442" y="3172795"/>
            <a:ext cx="562824" cy="643228"/>
          </a:xfrm>
          <a:prstGeom prst="rect">
            <a:avLst/>
          </a:prstGeom>
          <a:noFill/>
        </p:spPr>
      </p:pic>
    </p:spTree>
    <p:extLst>
      <p:ext uri="{BB962C8B-B14F-4D97-AF65-F5344CB8AC3E}">
        <p14:creationId xmlns:p14="http://schemas.microsoft.com/office/powerpoint/2010/main" val="276582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anesha smiles at Deion as he talks on the phone and they sit in front of a table with a notebook, papers, and laptop.">
            <a:extLst>
              <a:ext uri="{FF2B5EF4-FFF2-40B4-BE49-F238E27FC236}">
                <a16:creationId xmlns:a16="http://schemas.microsoft.com/office/drawing/2014/main" id="{16418497-7B85-E12C-894E-C0722E470D05}"/>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08527" y="-8768"/>
            <a:ext cx="7983473"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4188840" y="0"/>
            <a:ext cx="3039277" cy="6858000"/>
            <a:chOff x="2686584" y="0"/>
            <a:chExt cx="4821536" cy="6858000"/>
          </a:xfrm>
        </p:grpSpPr>
        <p:sp>
          <p:nvSpPr>
            <p:cNvPr id="9" name="Rectangle 8">
              <a:extLst>
                <a:ext uri="{FF2B5EF4-FFF2-40B4-BE49-F238E27FC236}">
                  <a16:creationId xmlns:a16="http://schemas.microsoft.com/office/drawing/2014/main" id="{1C658F2B-212D-B165-50EF-0A4E3EFC01B5}"/>
                </a:ext>
              </a:extLst>
            </p:cNvPr>
            <p:cNvSpPr/>
            <p:nvPr/>
          </p:nvSpPr>
          <p:spPr>
            <a:xfrm>
              <a:off x="3232017"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 name="Rectangle 7">
              <a:extLst>
                <a:ext uri="{FF2B5EF4-FFF2-40B4-BE49-F238E27FC236}">
                  <a16:creationId xmlns:a16="http://schemas.microsoft.com/office/drawing/2014/main" id="{16C7B314-E1BE-53C1-C8FA-99782A3D6648}"/>
                </a:ext>
              </a:extLst>
            </p:cNvPr>
            <p:cNvSpPr/>
            <p:nvPr/>
          </p:nvSpPr>
          <p:spPr>
            <a:xfrm flipV="1">
              <a:off x="2686584" y="0"/>
              <a:ext cx="4821536" cy="6858000"/>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740004" y="3429000"/>
            <a:ext cx="5432095" cy="2070471"/>
            <a:chOff x="772107" y="4292719"/>
            <a:chExt cx="5432095"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772107" y="4794298"/>
              <a:ext cx="2200347"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00000"/>
                </a:lnSpc>
                <a:spcAft>
                  <a:spcPts val="600"/>
                </a:spcAft>
                <a:buNone/>
                <a:defRPr/>
              </a:pPr>
              <a:r>
                <a:rPr kumimoji="0" lang="en-US" sz="2000" b="0" i="0" u="none" strike="noStrike" kern="1200" cap="none" spc="0" normalizeH="0" baseline="0" noProof="0">
                  <a:ln>
                    <a:noFill/>
                  </a:ln>
                  <a:solidFill>
                    <a:srgbClr val="2A2C2C"/>
                  </a:solidFill>
                  <a:effectLst/>
                  <a:uLnTx/>
                  <a:uFillTx/>
                  <a:latin typeface="Arial"/>
                  <a:ea typeface="+mn-ea"/>
                  <a:cs typeface="+mn-cs"/>
                </a:rPr>
                <a:t>Deion &amp; Kanesha</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6,000</a:t>
              </a:r>
              <a:endParaRPr kumimoji="0" lang="en-US" sz="20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tax savings</a:t>
              </a:r>
              <a:r>
                <a:rPr kumimoji="0" lang="en-US" sz="2000" b="0" i="0" u="none" strike="noStrike" kern="1200" cap="none" spc="0" normalizeH="0" baseline="30000" noProof="0">
                  <a:ln>
                    <a:noFill/>
                  </a:ln>
                  <a:solidFill>
                    <a:srgbClr val="2A2C2C"/>
                  </a:solidFill>
                  <a:effectLst/>
                  <a:uLnTx/>
                  <a:uFillTx/>
                  <a:latin typeface="Arial"/>
                  <a:ea typeface="+mn-ea"/>
                  <a:cs typeface="+mn-cs"/>
                </a:rPr>
                <a:t>*</a:t>
              </a:r>
              <a:endParaRPr kumimoji="0" lang="en-US" sz="2000" b="0" i="0" u="none" strike="noStrike" kern="1200" cap="none" spc="0" normalizeH="0" baseline="0" noProof="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1,200</a:t>
              </a:r>
              <a:endParaRPr kumimoji="0" lang="en-US" sz="32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64979" y="1989640"/>
            <a:ext cx="3989856"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30000"/>
              </a:lnSpc>
              <a:spcAft>
                <a:spcPts val="1200"/>
              </a:spcAft>
              <a:buNone/>
            </a:pPr>
            <a:r>
              <a:rPr lang="en-US" sz="1800" b="0">
                <a:latin typeface="Arial" panose="020B0604020202020204" pitchFamily="34" charset="0"/>
                <a:cs typeface="Arial" panose="020B0604020202020204" pitchFamily="34" charset="0"/>
              </a:rPr>
              <a:t>They work at different employers that both offer FSAs and decide to contribute to eac</a:t>
            </a:r>
            <a:r>
              <a:rPr lang="en-US" sz="1800">
                <a:latin typeface="Arial" panose="020B0604020202020204" pitchFamily="34" charset="0"/>
                <a:cs typeface="Arial" panose="020B0604020202020204" pitchFamily="34" charset="0"/>
              </a:rPr>
              <a:t>h</a:t>
            </a:r>
            <a:r>
              <a:rPr lang="en-US" sz="1800" b="0">
                <a:latin typeface="Arial" panose="020B0604020202020204" pitchFamily="34" charset="0"/>
                <a:cs typeface="Arial" panose="020B0604020202020204" pitchFamily="34" charset="0"/>
              </a:rPr>
              <a:t>.</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60"/>
            <a:ext cx="6212376" cy="1399550"/>
          </a:xfrm>
        </p:spPr>
        <p:txBody>
          <a:bodyPr/>
          <a:lstStyle/>
          <a:p>
            <a:r>
              <a:rPr lang="en-US" sz="4270">
                <a:latin typeface="Arial" panose="020B0604020202020204" pitchFamily="34" charset="0"/>
                <a:cs typeface="Arial" panose="020B0604020202020204" pitchFamily="34" charset="0"/>
              </a:rPr>
              <a:t>Meet Deion &amp; </a:t>
            </a:r>
            <a:br>
              <a:rPr lang="en-US" sz="4270">
                <a:latin typeface="Arial" panose="020B0604020202020204" pitchFamily="34" charset="0"/>
                <a:cs typeface="Arial" panose="020B0604020202020204" pitchFamily="34" charset="0"/>
              </a:rPr>
            </a:br>
            <a:r>
              <a:rPr lang="en-US" sz="4270">
                <a:latin typeface="Arial" panose="020B0604020202020204" pitchFamily="34" charset="0"/>
                <a:cs typeface="Arial" panose="020B0604020202020204" pitchFamily="34" charset="0"/>
              </a:rPr>
              <a:t>Kanesha </a:t>
            </a:r>
            <a:endParaRPr lang="en-US" sz="4270"/>
          </a:p>
        </p:txBody>
      </p:sp>
      <p:sp>
        <p:nvSpPr>
          <p:cNvPr id="4" name="TextBox 3">
            <a:extLst>
              <a:ext uri="{FF2B5EF4-FFF2-40B4-BE49-F238E27FC236}">
                <a16:creationId xmlns:a16="http://schemas.microsoft.com/office/drawing/2014/main" id="{748FAF6B-3554-96F3-27EA-DE909AD00C8B}"/>
              </a:ext>
            </a:extLst>
          </p:cNvPr>
          <p:cNvSpPr txBox="1"/>
          <p:nvPr/>
        </p:nvSpPr>
        <p:spPr>
          <a:xfrm>
            <a:off x="688692" y="6259406"/>
            <a:ext cx="4275193" cy="338554"/>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a:ln>
                  <a:noFill/>
                </a:ln>
                <a:solidFill>
                  <a:srgbClr val="2A2C2C"/>
                </a:solidFill>
                <a:effectLst/>
                <a:uLnTx/>
                <a:uFillTx/>
                <a:latin typeface="Arial" panose="020B0604020202020204" pitchFamily="34" charset="0"/>
                <a:ea typeface="+mn-lt"/>
                <a:cs typeface="Arial" panose="020B0604020202020204" pitchFamily="34" charset="0"/>
              </a:rPr>
              <a:t>*</a:t>
            </a:r>
            <a:r>
              <a:rPr kumimoji="0" lang="en-US" sz="800" b="0" i="0" u="none" strike="noStrike" kern="1200" cap="none" spc="0" normalizeH="0" baseline="0" noProof="0">
                <a:ln>
                  <a:noFill/>
                </a:ln>
                <a:solidFill>
                  <a:srgbClr val="2A2C2C"/>
                </a:solidFill>
                <a:effectLst/>
                <a:uLnTx/>
                <a:uFillTx/>
                <a:latin typeface="Arial" panose="020B0604020202020204" pitchFamily="34" charset="0"/>
                <a:ea typeface="+mn-lt"/>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402820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3186C33-D53C-D81E-D5F0-F01C536D55B9}"/>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
          <a:stretch/>
        </p:blipFill>
        <p:spPr bwMode="auto">
          <a:xfrm flipH="1">
            <a:off x="5381630" y="0"/>
            <a:ext cx="68103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5C8369-CA48-4F9A-2DD2-E4B602765064}"/>
              </a:ext>
              <a:ext uri="{C183D7F6-B498-43B3-948B-1728B52AA6E4}">
                <adec:decorative xmlns:adec="http://schemas.microsoft.com/office/drawing/2017/decorative" val="1"/>
              </a:ext>
            </a:extLst>
          </p:cNvPr>
          <p:cNvSpPr/>
          <p:nvPr/>
        </p:nvSpPr>
        <p:spPr>
          <a:xfrm flipV="1">
            <a:off x="4595418" y="1202"/>
            <a:ext cx="5652925"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BB8E39E-8883-7FC3-A469-086669AD23F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0CE78EE-80F1-276C-2D7A-777E841E4E4F}"/>
              </a:ext>
              <a:ext uri="{C183D7F6-B498-43B3-948B-1728B52AA6E4}">
                <adec:decorative xmlns:adec="http://schemas.microsoft.com/office/drawing/2017/decorative" val="1"/>
              </a:ext>
            </a:extLst>
          </p:cNvPr>
          <p:cNvSpPr/>
          <p:nvPr/>
        </p:nvSpPr>
        <p:spPr>
          <a:xfrm flipV="1">
            <a:off x="5350217" y="1202"/>
            <a:ext cx="3122187" cy="6856798"/>
          </a:xfrm>
          <a:prstGeom prst="rect">
            <a:avLst/>
          </a:prstGeom>
          <a:gradFill flip="none" rotWithShape="1">
            <a:gsLst>
              <a:gs pos="87000">
                <a:schemeClr val="bg1">
                  <a:alpha val="0"/>
                </a:schemeClr>
              </a:gs>
              <a:gs pos="7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4294967295"/>
          </p:nvPr>
        </p:nvSpPr>
        <p:spPr>
          <a:xfrm>
            <a:off x="924905" y="2925576"/>
            <a:ext cx="2003986" cy="2970622"/>
          </a:xfrm>
        </p:spPr>
        <p:txBody>
          <a:bodyPr vert="horz" lIns="0" tIns="0" rIns="0" bIns="0" rtlCol="0" anchor="t">
            <a:noAutofit/>
          </a:bodyPr>
          <a:lstStyle/>
          <a:p>
            <a:pPr marL="0" indent="0">
              <a:buNone/>
            </a:pPr>
            <a:r>
              <a:rPr lang="en-US" sz="1700" b="1">
                <a:latin typeface="Arial" panose="020B0604020202020204" pitchFamily="34" charset="0"/>
                <a:cs typeface="Arial" panose="020B0604020202020204" pitchFamily="34" charset="0"/>
              </a:rPr>
              <a:t>Without an FSA</a:t>
            </a:r>
          </a:p>
          <a:p>
            <a:pPr marL="0" indent="0">
              <a:buNone/>
            </a:pPr>
            <a:r>
              <a:rPr lang="en-US" sz="1300">
                <a:latin typeface="Arial"/>
                <a:cs typeface="Arial"/>
              </a:rPr>
              <a:t>+ $6,000 from paycheck</a:t>
            </a:r>
          </a:p>
          <a:p>
            <a:pPr marL="0" indent="0">
              <a:buNone/>
            </a:pPr>
            <a:r>
              <a:rPr lang="en-US" sz="1300">
                <a:latin typeface="Arial"/>
                <a:cs typeface="Arial"/>
              </a:rPr>
              <a:t>- $1,200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latin typeface="Arial"/>
                <a:cs typeface="Arial"/>
              </a:rPr>
              <a:t>$460</a:t>
            </a:r>
            <a:br>
              <a:rPr lang="en-US" sz="2400">
                <a:latin typeface="Arial" panose="020B0604020202020204" pitchFamily="34" charset="0"/>
                <a:cs typeface="Arial" panose="020B0604020202020204" pitchFamily="34" charset="0"/>
              </a:rPr>
            </a:br>
            <a:r>
              <a:rPr lang="en-US" sz="1700">
                <a:latin typeface="Arial"/>
                <a:cs typeface="Arial"/>
              </a:rPr>
              <a:t>still owed on healthcare expenses</a:t>
            </a:r>
            <a:endParaRPr lang="en-GB" sz="1700">
              <a:latin typeface="Arial"/>
              <a:cs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1137926" y="487682"/>
            <a:ext cx="14449324" cy="715324"/>
          </a:xfrm>
        </p:spPr>
        <p:txBody>
          <a:bodyPr/>
          <a:lstStyle/>
          <a:p>
            <a:pPr>
              <a:lnSpc>
                <a:spcPts val="6080"/>
              </a:lnSpc>
            </a:pPr>
            <a:r>
              <a:rPr lang="en-US" sz="3800">
                <a:noFill/>
              </a:rPr>
              <a:t>Nia’s commuter savings</a:t>
            </a:r>
            <a:endParaRPr lang="en-US" sz="3800" baseline="30000">
              <a:noFill/>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val="1"/>
              </a:ext>
            </a:extLst>
          </p:cNvPr>
          <p:cNvSpPr txBox="1"/>
          <p:nvPr/>
        </p:nvSpPr>
        <p:spPr>
          <a:xfrm>
            <a:off x="972343" y="1793686"/>
            <a:ext cx="4543086" cy="850874"/>
          </a:xfrm>
          <a:prstGeom prst="rect">
            <a:avLst/>
          </a:prstGeom>
          <a:noFill/>
        </p:spPr>
        <p:txBody>
          <a:bodyPr wrap="square" lIns="0" rtlCol="0">
            <a:spAutoFit/>
          </a:bodyPr>
          <a:lstStyle/>
          <a:p>
            <a:pPr marL="0" marR="0" lvl="0" indent="0" algn="l" defTabSz="609570" rtl="0" eaLnBrk="1" fontAlgn="auto" latinLnBrk="0" hangingPunct="1">
              <a:lnSpc>
                <a:spcPct val="130000"/>
              </a:lnSpc>
              <a:spcBef>
                <a:spcPct val="0"/>
              </a:spcBef>
              <a:spcAft>
                <a:spcPts val="1200"/>
              </a:spcAft>
              <a:buClrTx/>
              <a:buSzTx/>
              <a:buFontTx/>
              <a:buNone/>
              <a:tabLst/>
              <a:defRPr/>
            </a:pPr>
            <a:r>
              <a:rPr lang="en-US" sz="2000">
                <a:solidFill>
                  <a:srgbClr val="2A2C2C"/>
                </a:solidFill>
                <a:latin typeface="Arial" panose="020B0604020202020204" pitchFamily="34" charset="0"/>
                <a:cs typeface="Arial" panose="020B0604020202020204" pitchFamily="34" charset="0"/>
              </a:rPr>
              <a:t>N</a:t>
            </a: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ear the end of the year, they’re curious to how much remain.  </a:t>
            </a:r>
          </a:p>
        </p:txBody>
      </p:sp>
      <p:sp>
        <p:nvSpPr>
          <p:cNvPr id="28" name="Title 2">
            <a:extLst>
              <a:ext uri="{FF2B5EF4-FFF2-40B4-BE49-F238E27FC236}">
                <a16:creationId xmlns:a16="http://schemas.microsoft.com/office/drawing/2014/main" id="{46C9678D-D686-84AD-EB95-0EDE769BFA48}"/>
              </a:ext>
            </a:extLst>
          </p:cNvPr>
          <p:cNvSpPr txBox="1">
            <a:spLocks/>
          </p:cNvSpPr>
          <p:nvPr/>
        </p:nvSpPr>
        <p:spPr>
          <a:xfrm>
            <a:off x="853017" y="215328"/>
            <a:ext cx="5802381" cy="1739835"/>
          </a:xfrm>
          <a:prstGeom prst="rect">
            <a:avLst/>
          </a:prstGeom>
        </p:spPr>
        <p:txBody>
          <a:bodyPr vert="horz" wrap="square" lIns="0" tIns="121920" rIns="121920" bIns="121920" rtlCol="0" anchor="t" anchorCtr="0">
            <a:spAutoFit/>
          </a:bodyPr>
          <a:lst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a:lstStyle>
          <a:p>
            <a:pPr>
              <a:lnSpc>
                <a:spcPts val="6080"/>
              </a:lnSpc>
            </a:pPr>
            <a:r>
              <a:rPr lang="en-US" sz="4270">
                <a:latin typeface="Arial" panose="020B0604020202020204" pitchFamily="34" charset="0"/>
                <a:cs typeface="Arial" panose="020B0604020202020204" pitchFamily="34" charset="0"/>
              </a:rPr>
              <a:t>Deion &amp; Kanesha’s FSA savings</a:t>
            </a:r>
            <a:endParaRPr lang="en-US" sz="4270" baseline="3000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85CDF8EB-D87F-5204-F383-9D7D5CE8AAEE}"/>
              </a:ext>
            </a:extLst>
          </p:cNvPr>
          <p:cNvCxnSpPr>
            <a:cxnSpLocks/>
          </p:cNvCxnSpPr>
          <p:nvPr/>
        </p:nvCxnSpPr>
        <p:spPr>
          <a:xfrm>
            <a:off x="924904" y="4504098"/>
            <a:ext cx="180305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5">
            <a:extLst>
              <a:ext uri="{FF2B5EF4-FFF2-40B4-BE49-F238E27FC236}">
                <a16:creationId xmlns:a16="http://schemas.microsoft.com/office/drawing/2014/main" id="{F1711039-B668-E5EF-02F7-670F81CA72F2}"/>
              </a:ext>
            </a:extLst>
          </p:cNvPr>
          <p:cNvSpPr txBox="1">
            <a:spLocks/>
          </p:cNvSpPr>
          <p:nvPr/>
        </p:nvSpPr>
        <p:spPr>
          <a:xfrm>
            <a:off x="3545149" y="2925576"/>
            <a:ext cx="2805449" cy="18580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1700" b="1"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With an FSA</a:t>
            </a:r>
          </a:p>
          <a:p>
            <a:pPr marL="0" indent="0">
              <a:buNone/>
            </a:pPr>
            <a:r>
              <a:rPr lang="en-US" sz="1300">
                <a:latin typeface="Arial"/>
                <a:cs typeface="Arial"/>
              </a:rPr>
              <a:t>+ $6,000 from paycheck</a:t>
            </a:r>
          </a:p>
          <a:p>
            <a:pPr marL="0" indent="0">
              <a:buNone/>
            </a:pPr>
            <a:r>
              <a:rPr lang="en-US" sz="1300">
                <a:latin typeface="Arial" panose="020B0604020202020204" pitchFamily="34" charset="0"/>
                <a:cs typeface="Arial" panose="020B0604020202020204" pitchFamily="34" charset="0"/>
              </a:rPr>
              <a:t>- $0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solidFill>
                  <a:schemeClr val="accent1"/>
                </a:solidFill>
                <a:latin typeface="Arial"/>
                <a:cs typeface="Arial"/>
              </a:rPr>
              <a:t>$740</a:t>
            </a:r>
            <a:br>
              <a:rPr lang="en-US" sz="2400">
                <a:latin typeface="Arial" panose="020B0604020202020204" pitchFamily="34" charset="0"/>
                <a:cs typeface="Arial" panose="020B0604020202020204" pitchFamily="34" charset="0"/>
              </a:rPr>
            </a:br>
            <a:r>
              <a:rPr lang="en-US" sz="1700">
                <a:solidFill>
                  <a:schemeClr val="accent1"/>
                </a:solidFill>
                <a:latin typeface="Arial"/>
                <a:cs typeface="Arial"/>
              </a:rPr>
              <a:t>leftover for expenses</a:t>
            </a:r>
            <a:endParaRPr lang="en-GB" sz="1700">
              <a:solidFill>
                <a:schemeClr val="accent1"/>
              </a:solidFill>
              <a:latin typeface="Arial"/>
              <a:cs typeface="Arial"/>
            </a:endParaRPr>
          </a:p>
        </p:txBody>
      </p:sp>
      <p:cxnSp>
        <p:nvCxnSpPr>
          <p:cNvPr id="26" name="Straight Connector 25">
            <a:extLst>
              <a:ext uri="{FF2B5EF4-FFF2-40B4-BE49-F238E27FC236}">
                <a16:creationId xmlns:a16="http://schemas.microsoft.com/office/drawing/2014/main" id="{B5009A7A-0B5F-46E8-9A9B-93FEA04C0911}"/>
              </a:ext>
            </a:extLst>
          </p:cNvPr>
          <p:cNvCxnSpPr>
            <a:cxnSpLocks/>
          </p:cNvCxnSpPr>
          <p:nvPr/>
        </p:nvCxnSpPr>
        <p:spPr>
          <a:xfrm>
            <a:off x="3465139" y="4504098"/>
            <a:ext cx="2387021"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2">
            <a:extLst>
              <a:ext uri="{FF2B5EF4-FFF2-40B4-BE49-F238E27FC236}">
                <a16:creationId xmlns:a16="http://schemas.microsoft.com/office/drawing/2014/main" id="{DEDECB64-31D6-D3C5-4722-872AB9A65FA4}"/>
              </a:ext>
            </a:extLst>
          </p:cNvPr>
          <p:cNvSpPr txBox="1">
            <a:spLocks/>
          </p:cNvSpPr>
          <p:nvPr/>
        </p:nvSpPr>
        <p:spPr>
          <a:xfrm>
            <a:off x="499553" y="6056129"/>
            <a:ext cx="4802067"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800" b="0">
                <a:solidFill>
                  <a:schemeClr val="tx1"/>
                </a:solidFill>
                <a:latin typeface="Arial"/>
                <a:cs typeface="Arial"/>
              </a:rPr>
              <a:t>Assumes</a:t>
            </a:r>
            <a:r>
              <a:rPr kumimoji="0" lang="en-US" sz="800" b="0" i="0" u="none" strike="noStrike" kern="1200" cap="none" spc="0" normalizeH="0" baseline="0" noProof="0">
                <a:ln>
                  <a:noFill/>
                </a:ln>
                <a:solidFill>
                  <a:schemeClr val="tx1"/>
                </a:solidFill>
                <a:effectLst/>
                <a:uLnTx/>
                <a:uFillTx/>
                <a:latin typeface="Arial"/>
                <a:cs typeface="Arial"/>
              </a:rPr>
              <a:t> they pay </a:t>
            </a:r>
            <a:r>
              <a:rPr lang="en-US" sz="800" b="0">
                <a:solidFill>
                  <a:schemeClr val="tx1"/>
                </a:solidFill>
                <a:latin typeface="Arial"/>
                <a:cs typeface="Arial"/>
              </a:rPr>
              <a:t>20</a:t>
            </a:r>
            <a:r>
              <a:rPr kumimoji="0" lang="en-US" sz="800" b="0" i="0" u="none" strike="noStrike" kern="1200" cap="none" spc="0" normalizeH="0" baseline="0" noProof="0">
                <a:ln>
                  <a:noFill/>
                </a:ln>
                <a:solidFill>
                  <a:schemeClr val="tx1"/>
                </a:solidFill>
                <a:effectLst/>
                <a:uLnTx/>
                <a:uFillTx/>
                <a:latin typeface="Arial"/>
                <a:cs typeface="Arial"/>
              </a:rPr>
              <a:t>% of their income in federal, state and social security taxes. Actual tax savings will depend on your FSA contributions, applicable State tax rates and your personal tax situation. Please consult your tax adviser for details.</a:t>
            </a:r>
            <a:endParaRPr lang="en-US" sz="8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76191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D2D18AB-275F-2768-77D9-D886DF6671E6}"/>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email">
            <a:extLst>
              <a:ext uri="{28A0092B-C50C-407E-A947-70E740481C1C}">
                <a14:useLocalDpi xmlns:a14="http://schemas.microsoft.com/office/drawing/2010/main"/>
              </a:ext>
            </a:extLst>
          </a:blip>
          <a:srcRect/>
          <a:stretch/>
        </p:blipFill>
        <p:spPr bwMode="auto">
          <a:xfrm>
            <a:off x="2832847" y="0"/>
            <a:ext cx="9359153" cy="6866768"/>
          </a:xfrm>
          <a:prstGeom prst="rect">
            <a:avLst/>
          </a:prstGeom>
          <a:noFill/>
          <a:extLst>
            <a:ext uri="{909E8E84-426E-40DD-AFC4-6F175D3DCCD1}">
              <a14:hiddenFill xmlns:a14="http://schemas.microsoft.com/office/drawing/2010/main">
                <a:solidFill>
                  <a:srgbClr val="FFFFFF"/>
                </a:solidFill>
              </a14:hiddenFill>
            </a:ext>
          </a:extLst>
        </p:spPr>
      </p:pic>
      <p:sp>
        <p:nvSpPr>
          <p:cNvPr id="6" name="SmartArt Placeholder 5">
            <a:extLst>
              <a:ext uri="{FF2B5EF4-FFF2-40B4-BE49-F238E27FC236}">
                <a16:creationId xmlns:a16="http://schemas.microsoft.com/office/drawing/2014/main" id="{59790166-0F66-4C97-C5CF-37ABBB5FF5DD}"/>
              </a:ext>
            </a:extLst>
          </p:cNvPr>
          <p:cNvSpPr>
            <a:spLocks noGrp="1"/>
          </p:cNvSpPr>
          <p:nvPr>
            <p:ph type="dgm" sz="quarter" idx="47"/>
          </p:nvPr>
        </p:nvSpPr>
        <p:spPr>
          <a:xfrm>
            <a:off x="0" y="3836896"/>
            <a:ext cx="4940492" cy="2365771"/>
          </a:xfrm>
        </p:spPr>
        <p:txBody>
          <a:bodyPr/>
          <a:lstStyle/>
          <a:p>
            <a:endParaRPr lang="en-US"/>
          </a:p>
        </p:txBody>
      </p:sp>
      <p:sp>
        <p:nvSpPr>
          <p:cNvPr id="3" name="Title 2">
            <a:extLst>
              <a:ext uri="{FF2B5EF4-FFF2-40B4-BE49-F238E27FC236}">
                <a16:creationId xmlns:a16="http://schemas.microsoft.com/office/drawing/2014/main" id="{83ABE569-15EE-2344-6A6F-C0FE3525114C}"/>
              </a:ext>
            </a:extLst>
          </p:cNvPr>
          <p:cNvSpPr>
            <a:spLocks noGrp="1"/>
          </p:cNvSpPr>
          <p:nvPr>
            <p:ph type="title"/>
          </p:nvPr>
        </p:nvSpPr>
        <p:spPr>
          <a:xfrm>
            <a:off x="853441" y="4120008"/>
            <a:ext cx="6620787" cy="1763688"/>
          </a:xfrm>
        </p:spPr>
        <p:txBody>
          <a:bodyPr/>
          <a:lstStyle/>
          <a:p>
            <a:r>
              <a:rPr lang="en-US">
                <a:latin typeface="Arial" panose="020B0604020202020204" pitchFamily="34" charset="0"/>
                <a:cs typeface="Arial" panose="020B0604020202020204" pitchFamily="34" charset="0"/>
              </a:rPr>
              <a:t>Pro-tip:</a:t>
            </a:r>
            <a:br>
              <a:rPr lang="en-US">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You only save </a:t>
            </a:r>
            <a:br>
              <a:rPr lang="en-US" sz="3200" b="0">
                <a:solidFill>
                  <a:srgbClr val="007A96"/>
                </a:solidFill>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if you spend it all </a:t>
            </a:r>
            <a:endParaRPr lang="en-US" sz="3200" b="0">
              <a:latin typeface="Arial" panose="020B0604020202020204" pitchFamily="34" charset="0"/>
              <a:cs typeface="Arial" panose="020B0604020202020204" pitchFamily="34" charset="0"/>
            </a:endParaRPr>
          </a:p>
        </p:txBody>
      </p:sp>
      <p:sp>
        <p:nvSpPr>
          <p:cNvPr id="5" name="SmartArt Placeholder 4">
            <a:extLst>
              <a:ext uri="{FF2B5EF4-FFF2-40B4-BE49-F238E27FC236}">
                <a16:creationId xmlns:a16="http://schemas.microsoft.com/office/drawing/2014/main" id="{BBEF789F-F783-F109-3A4E-617B18FCCA6A}"/>
              </a:ext>
            </a:extLst>
          </p:cNvPr>
          <p:cNvSpPr>
            <a:spLocks noGrp="1"/>
          </p:cNvSpPr>
          <p:nvPr>
            <p:ph type="dgm" sz="quarter" idx="27"/>
          </p:nvPr>
        </p:nvSpPr>
        <p:spPr>
          <a:xfrm>
            <a:off x="4822394" y="3836896"/>
            <a:ext cx="118099" cy="2365771"/>
          </a:xfrm>
        </p:spPr>
        <p:txBody>
          <a:bodyPr/>
          <a:lstStyle/>
          <a:p>
            <a:endParaRPr lang="en-US"/>
          </a:p>
        </p:txBody>
      </p:sp>
    </p:spTree>
    <p:extLst>
      <p:ext uri="{BB962C8B-B14F-4D97-AF65-F5344CB8AC3E}">
        <p14:creationId xmlns:p14="http://schemas.microsoft.com/office/powerpoint/2010/main" val="174427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10134347"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How can you find out if an expense or service is eligible to be purchased with your FSA funds? </a:t>
            </a:r>
          </a:p>
          <a:p>
            <a:pPr>
              <a:lnSpc>
                <a:spcPct val="110000"/>
              </a:lnSpc>
              <a:defRPr/>
            </a:pPr>
            <a:r>
              <a:rPr kumimoji="0" lang="en-US" sz="3200" b="0" i="0" u="none" strike="noStrike" kern="1200" cap="none" spc="0" normalizeH="0" baseline="0" noProof="0">
                <a:ln>
                  <a:noFill/>
                </a:ln>
                <a:solidFill>
                  <a:srgbClr val="592C82"/>
                </a:solidFill>
                <a:effectLst/>
                <a:uLnTx/>
                <a:uFillTx/>
                <a:latin typeface="Arial"/>
                <a:cs typeface="Arial"/>
              </a:rPr>
              <a:t>(Respond in poll)</a:t>
            </a:r>
          </a:p>
          <a:p>
            <a:pPr>
              <a:lnSpc>
                <a:spcPct val="110000"/>
              </a:lnSpc>
              <a:defRPr/>
            </a:pPr>
            <a:endParaRPr kumimoji="0" lang="en-US" sz="4400" b="1" i="0" u="none" strike="noStrike" kern="1200" cap="none" spc="0" normalizeH="0" baseline="0" noProof="0">
              <a:ln>
                <a:noFill/>
              </a:ln>
              <a:solidFill>
                <a:srgbClr val="592C82"/>
              </a:solidFill>
              <a:effectLst/>
              <a:uLnTx/>
              <a:uFillTx/>
              <a:latin typeface="Arial"/>
              <a:cs typeface="Arial"/>
            </a:endParaRPr>
          </a:p>
        </p:txBody>
      </p:sp>
    </p:spTree>
    <p:extLst>
      <p:ext uri="{BB962C8B-B14F-4D97-AF65-F5344CB8AC3E}">
        <p14:creationId xmlns:p14="http://schemas.microsoft.com/office/powerpoint/2010/main" val="319238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9969454" cy="874049"/>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There are a variety of ways:</a:t>
            </a:r>
          </a:p>
        </p:txBody>
      </p:sp>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a:xfrm>
            <a:off x="853017" y="6531734"/>
            <a:ext cx="10744200" cy="144720"/>
          </a:xfrm>
        </p:spPr>
        <p:txBody>
          <a:bodyPr/>
          <a:lstStyle/>
          <a:p>
            <a:r>
              <a:rPr lang="en-US"/>
              <a:t>Plans vary by employer, and these changes do not necessarily change the benefits available under your employer's plan. </a:t>
            </a:r>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0800000">
            <a:off x="1153101" y="771266"/>
            <a:ext cx="558800" cy="635000"/>
          </a:xfrm>
          <a:prstGeom prst="rect">
            <a:avLst/>
          </a:prstGeom>
        </p:spPr>
      </p:pic>
      <p:grpSp>
        <p:nvGrpSpPr>
          <p:cNvPr id="6" name="Group 5">
            <a:extLst>
              <a:ext uri="{FF2B5EF4-FFF2-40B4-BE49-F238E27FC236}">
                <a16:creationId xmlns:a16="http://schemas.microsoft.com/office/drawing/2014/main" id="{F268668B-BD1D-BB0B-BE38-33F6602B3E49}"/>
              </a:ext>
            </a:extLst>
          </p:cNvPr>
          <p:cNvGrpSpPr/>
          <p:nvPr/>
        </p:nvGrpSpPr>
        <p:grpSpPr>
          <a:xfrm>
            <a:off x="646696" y="2944031"/>
            <a:ext cx="4052302" cy="3356699"/>
            <a:chOff x="60560" y="1057922"/>
            <a:chExt cx="3940291" cy="2988275"/>
          </a:xfrm>
        </p:grpSpPr>
        <p:grpSp>
          <p:nvGrpSpPr>
            <p:cNvPr id="7" name="Group 6">
              <a:extLst>
                <a:ext uri="{FF2B5EF4-FFF2-40B4-BE49-F238E27FC236}">
                  <a16:creationId xmlns:a16="http://schemas.microsoft.com/office/drawing/2014/main" id="{D4D288D0-6147-2A40-1FEE-8A84E074EBDF}"/>
                </a:ext>
              </a:extLst>
            </p:cNvPr>
            <p:cNvGrpSpPr/>
            <p:nvPr/>
          </p:nvGrpSpPr>
          <p:grpSpPr>
            <a:xfrm>
              <a:off x="60560" y="1057922"/>
              <a:ext cx="3940291" cy="2988275"/>
              <a:chOff x="-14321" y="1503347"/>
              <a:chExt cx="3940291" cy="2988275"/>
            </a:xfrm>
          </p:grpSpPr>
          <p:sp>
            <p:nvSpPr>
              <p:cNvPr id="9" name="Title 2">
                <a:extLst>
                  <a:ext uri="{FF2B5EF4-FFF2-40B4-BE49-F238E27FC236}">
                    <a16:creationId xmlns:a16="http://schemas.microsoft.com/office/drawing/2014/main" id="{23277A8C-2D39-1BDF-6FE2-67DB197EE4F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10" name="TextBox 9">
                <a:extLst>
                  <a:ext uri="{FF2B5EF4-FFF2-40B4-BE49-F238E27FC236}">
                    <a16:creationId xmlns:a16="http://schemas.microsoft.com/office/drawing/2014/main" id="{71DFFB87-E964-B826-AE5A-104DAC6385B7}"/>
                  </a:ext>
                </a:extLst>
              </p:cNvPr>
              <p:cNvSpPr txBox="1"/>
              <p:nvPr/>
            </p:nvSpPr>
            <p:spPr>
              <a:xfrm>
                <a:off x="1134103" y="1625930"/>
                <a:ext cx="279186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Search online</a:t>
                </a: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a:ln>
                      <a:noFill/>
                    </a:ln>
                    <a:effectLst/>
                    <a:uLnTx/>
                    <a:uFillTx/>
                    <a:latin typeface="Arial"/>
                    <a:ea typeface="+mn-ea"/>
                    <a:cs typeface="Arial"/>
                  </a:rPr>
                  <a:t>HealthEquity.com/</a:t>
                </a:r>
                <a:r>
                  <a:rPr lang="en-US" sz="1500">
                    <a:latin typeface="Arial"/>
                    <a:cs typeface="Arial"/>
                  </a:rPr>
                  <a:t>FSA</a:t>
                </a:r>
                <a:r>
                  <a:rPr kumimoji="0" lang="en-US" sz="1500" b="0" i="0" u="none" strike="noStrike" kern="1200" cap="none" spc="0" normalizeH="0" baseline="0" noProof="0">
                    <a:ln>
                      <a:noFill/>
                    </a:ln>
                    <a:effectLst/>
                    <a:uLnTx/>
                    <a:uFillTx/>
                    <a:latin typeface="Arial"/>
                    <a:ea typeface="+mn-ea"/>
                    <a:cs typeface="Arial"/>
                  </a:rPr>
                  <a:t>-</a:t>
                </a:r>
                <a:r>
                  <a:rPr lang="en-US" sz="1500">
                    <a:latin typeface="Arial"/>
                    <a:cs typeface="Arial"/>
                  </a:rPr>
                  <a:t>QME</a:t>
                </a:r>
                <a:endParaRPr kumimoji="0" lang="en-US" sz="1500" b="0" i="0" u="none" strike="noStrike" kern="1200" cap="none" spc="0" normalizeH="0" baseline="0" noProof="0">
                  <a:ln>
                    <a:noFill/>
                  </a:ln>
                  <a:effectLst/>
                  <a:uLnTx/>
                  <a:uFillTx/>
                  <a:latin typeface="Arial"/>
                  <a:ea typeface="+mn-ea"/>
                  <a:cs typeface="Arial"/>
                </a:endParaRP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a:ln>
                      <a:noFill/>
                    </a:ln>
                    <a:effectLst/>
                    <a:uLnTx/>
                    <a:uFillTx/>
                    <a:latin typeface="Arial"/>
                    <a:ea typeface="+mn-ea"/>
                    <a:cs typeface="Arial"/>
                  </a:rPr>
                  <a:t>FSAStore.com</a:t>
                </a:r>
              </a:p>
              <a:p>
                <a:pPr>
                  <a:lnSpc>
                    <a:spcPct val="120000"/>
                  </a:lnSpc>
                  <a:spcAft>
                    <a:spcPts val="1200"/>
                  </a:spcAft>
                  <a:defRPr/>
                </a:pPr>
                <a:r>
                  <a:rPr kumimoji="0" lang="en-US" sz="1500" b="0" i="0" u="none" strike="noStrike" kern="1200" cap="none" spc="0" normalizeH="0" baseline="0" noProof="0">
                    <a:ln>
                      <a:noFill/>
                    </a:ln>
                    <a:effectLst/>
                    <a:uLnTx/>
                    <a:uFillTx/>
                    <a:latin typeface="Arial"/>
                    <a:ea typeface="+mn-ea"/>
                    <a:cs typeface="Arial"/>
                  </a:rPr>
                  <a:t> </a:t>
                </a:r>
              </a:p>
            </p:txBody>
          </p:sp>
        </p:grpSp>
        <p:cxnSp>
          <p:nvCxnSpPr>
            <p:cNvPr id="8" name="Straight Connector 7">
              <a:extLst>
                <a:ext uri="{FF2B5EF4-FFF2-40B4-BE49-F238E27FC236}">
                  <a16:creationId xmlns:a16="http://schemas.microsoft.com/office/drawing/2014/main" id="{A7C5E88D-2D69-679A-BF01-7A09CD7B9C7B}"/>
                </a:ext>
              </a:extLst>
            </p:cNvPr>
            <p:cNvCxnSpPr>
              <a:cxnSpLocks/>
            </p:cNvCxnSpPr>
            <p:nvPr/>
          </p:nvCxnSpPr>
          <p:spPr>
            <a:xfrm>
              <a:off x="910275"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1510697B-9C15-5374-2C3E-9F096EDBAF20}"/>
              </a:ext>
            </a:extLst>
          </p:cNvPr>
          <p:cNvGrpSpPr/>
          <p:nvPr/>
        </p:nvGrpSpPr>
        <p:grpSpPr>
          <a:xfrm>
            <a:off x="5473073" y="2944031"/>
            <a:ext cx="5050020" cy="3356699"/>
            <a:chOff x="60560" y="1057922"/>
            <a:chExt cx="5050020" cy="2988275"/>
          </a:xfrm>
        </p:grpSpPr>
        <p:grpSp>
          <p:nvGrpSpPr>
            <p:cNvPr id="12" name="Group 11">
              <a:extLst>
                <a:ext uri="{FF2B5EF4-FFF2-40B4-BE49-F238E27FC236}">
                  <a16:creationId xmlns:a16="http://schemas.microsoft.com/office/drawing/2014/main" id="{F9D4D82D-E2A7-9C62-E247-A3CF2D57FA9E}"/>
                </a:ext>
              </a:extLst>
            </p:cNvPr>
            <p:cNvGrpSpPr/>
            <p:nvPr/>
          </p:nvGrpSpPr>
          <p:grpSpPr>
            <a:xfrm>
              <a:off x="60560" y="1057922"/>
              <a:ext cx="5050020" cy="2988275"/>
              <a:chOff x="-14321" y="1503347"/>
              <a:chExt cx="5050020" cy="2988275"/>
            </a:xfrm>
          </p:grpSpPr>
          <p:sp>
            <p:nvSpPr>
              <p:cNvPr id="15" name="Title 2">
                <a:extLst>
                  <a:ext uri="{FF2B5EF4-FFF2-40B4-BE49-F238E27FC236}">
                    <a16:creationId xmlns:a16="http://schemas.microsoft.com/office/drawing/2014/main" id="{33D41B3A-0648-3F39-4628-CBC0D5BF49BB}"/>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16" name="TextBox 15">
                <a:extLst>
                  <a:ext uri="{FF2B5EF4-FFF2-40B4-BE49-F238E27FC236}">
                    <a16:creationId xmlns:a16="http://schemas.microsoft.com/office/drawing/2014/main" id="{468371DB-D1A1-7BB1-E9EA-5B93BC21F236}"/>
                  </a:ext>
                </a:extLst>
              </p:cNvPr>
              <p:cNvSpPr txBox="1"/>
              <p:nvPr/>
            </p:nvSpPr>
            <p:spPr>
              <a:xfrm>
                <a:off x="1134102" y="1625930"/>
                <a:ext cx="390159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Mobile app</a:t>
                </a:r>
              </a:p>
              <a:p>
                <a:pPr marR="0" lvl="0" algn="l" defTabSz="914400" rtl="0" eaLnBrk="1" fontAlgn="auto" latinLnBrk="0" hangingPunct="1">
                  <a:lnSpc>
                    <a:spcPct val="120000"/>
                  </a:lnSpc>
                  <a:spcBef>
                    <a:spcPts val="0"/>
                  </a:spcBef>
                  <a:spcAft>
                    <a:spcPts val="1200"/>
                  </a:spcAft>
                  <a:buClrTx/>
                  <a:buSzTx/>
                  <a:tabLst/>
                  <a:defRPr/>
                </a:pPr>
                <a:r>
                  <a:rPr kumimoji="0" lang="en-US" sz="1500" b="0" i="0" u="none" strike="noStrike" kern="1200" cap="none" spc="0" normalizeH="0" baseline="0" noProof="0">
                    <a:ln>
                      <a:noFill/>
                    </a:ln>
                    <a:effectLst/>
                    <a:uLnTx/>
                    <a:uFillTx/>
                    <a:latin typeface="Arial"/>
                    <a:ea typeface="+mn-ea"/>
                    <a:cs typeface="+mn-cs"/>
                  </a:rPr>
                  <a:t>Download the HealthEquity mobile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app feature and scan product barcodes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in the store to find out if they are eligible</a:t>
                </a:r>
              </a:p>
            </p:txBody>
          </p:sp>
        </p:grpSp>
        <p:cxnSp>
          <p:nvCxnSpPr>
            <p:cNvPr id="13" name="Straight Connector 12">
              <a:extLst>
                <a:ext uri="{FF2B5EF4-FFF2-40B4-BE49-F238E27FC236}">
                  <a16:creationId xmlns:a16="http://schemas.microsoft.com/office/drawing/2014/main" id="{B53B23AE-2566-099A-09F2-54C6664D853C}"/>
                </a:ext>
              </a:extLst>
            </p:cNvPr>
            <p:cNvCxnSpPr>
              <a:cxnSpLocks/>
            </p:cNvCxnSpPr>
            <p:nvPr/>
          </p:nvCxnSpPr>
          <p:spPr>
            <a:xfrm>
              <a:off x="975434"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885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a:latin typeface="Arial" panose="020B0604020202020204" pitchFamily="34" charset="0"/>
                <a:cs typeface="Arial" panose="020B0604020202020204" pitchFamily="34" charset="0"/>
              </a:rPr>
              <a:t>What’s needed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a:latin typeface="Arial" panose="020B0604020202020204" pitchFamily="34" charset="0"/>
                <a:cs typeface="Arial" panose="020B0604020202020204" pitchFamily="34" charset="0"/>
              </a:rPr>
              <a:t>Documentation that includes </a:t>
            </a:r>
            <a:br>
              <a:rPr lang="en-US" noProof="0">
                <a:latin typeface="Arial" panose="020B0604020202020204" pitchFamily="34" charset="0"/>
                <a:cs typeface="Arial" panose="020B0604020202020204" pitchFamily="34" charset="0"/>
              </a:rPr>
            </a:br>
            <a:r>
              <a:rPr lang="en-US" noProof="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Date</a:t>
            </a:r>
            <a:r>
              <a:rPr lang="en-US" sz="2000">
                <a:latin typeface="Arial" panose="020B0604020202020204" pitchFamily="34" charset="0"/>
                <a:cs typeface="Arial" panose="020B0604020202020204" pitchFamily="34" charset="0"/>
              </a:rPr>
              <a:t>s </a:t>
            </a:r>
            <a:r>
              <a:rPr lang="en-US" sz="2000" noProof="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Description</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Cost</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67851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24/7 Member Services via call or chat</a:t>
            </a:r>
            <a:endParaRPr lang="en-US">
              <a:latin typeface="Arial" panose="020B0604020202020204" pitchFamily="34" charset="0"/>
              <a:cs typeface="Arial" panose="020B0604020202020204" pitchFamily="34" charset="0"/>
            </a:endParaRP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a:solidFill>
                  <a:srgbClr val="2A2C2C"/>
                </a:solidFill>
                <a:latin typeface="Arial" panose="020B0604020202020204" pitchFamily="34" charset="0"/>
              </a:rPr>
              <a:t>*</a:t>
            </a:r>
            <a:r>
              <a:rPr lang="en-US" sz="1333">
                <a:solidFill>
                  <a:srgbClr val="2A2C2C"/>
                </a:solidFill>
                <a:latin typeface="Arial" panose="020B0604020202020204" pitchFamily="34" charset="0"/>
              </a:rPr>
              <a:t>Accounts must be activated via the HealthEquity website or app in order to use the mobile app.</a:t>
            </a:r>
            <a:endParaRPr lang="en-US" sz="1333"/>
          </a:p>
        </p:txBody>
      </p:sp>
    </p:spTree>
    <p:extLst>
      <p:ext uri="{BB962C8B-B14F-4D97-AF65-F5344CB8AC3E}">
        <p14:creationId xmlns:p14="http://schemas.microsoft.com/office/powerpoint/2010/main" val="327784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Arial" panose="020B0604020202020204" pitchFamily="34" charset="0"/>
                <a:cs typeface="Arial" panose="020B0604020202020204" pitchFamily="34" charset="0"/>
              </a:rPr>
              <a:t>Get started today!</a:t>
            </a: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panose="020B0604020202020204" pitchFamily="34" charset="0"/>
                    <a:cs typeface="Arial" panose="020B0604020202020204" pitchFamily="34" charset="0"/>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Enrollment dates: &lt;&lt;start date&gt;&gt; -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 here: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&lt;&lt;add custom URL&gt;&gt;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Choose election amount for the year</a:t>
                </a: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endParaRPr kumimoji="0" lang="en-US" sz="1500" b="0" i="0" u="none" strike="noStrike" kern="1200" cap="none" spc="0" normalizeH="0" baseline="3000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a:ln>
                      <a:noFill/>
                    </a:ln>
                    <a:effectLst/>
                    <a:uLnTx/>
                    <a:uFillTx/>
                    <a:latin typeface="Arial"/>
                    <a:ea typeface="+mn-ea"/>
                    <a:cs typeface="+mn-cs"/>
                  </a:rPr>
                  <a:t>Remember to save </a:t>
                </a:r>
                <a:br>
                  <a:rPr lang="en-US" sz="1500" i="0" u="none" strike="noStrike" kern="1200" cap="none" spc="0" normalizeH="0" baseline="0" noProof="0">
                    <a:ln>
                      <a:noFill/>
                    </a:ln>
                    <a:effectLst/>
                    <a:uLnTx/>
                    <a:uFillTx/>
                    <a:latin typeface="Arial"/>
                  </a:rPr>
                </a:br>
                <a:r>
                  <a:rPr lang="en-US" sz="1500">
                    <a:latin typeface="Arial"/>
                  </a:rPr>
                  <a:t>all</a:t>
                </a:r>
                <a:r>
                  <a:rPr kumimoji="0" lang="en-US" sz="1500" i="0" u="none" strike="noStrike" kern="1200" cap="none" spc="0" normalizeH="0" baseline="0" noProof="0">
                    <a:ln>
                      <a:noFill/>
                    </a:ln>
                    <a:effectLst/>
                    <a:uLnTx/>
                    <a:uFillTx/>
                    <a:latin typeface="Arial"/>
                    <a:ea typeface="+mn-ea"/>
                    <a:cs typeface="+mn-cs"/>
                  </a:rPr>
                  <a:t>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8484FF6A-7A46-9A2C-FDC8-E3A89043ACE2}"/>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two children sitting on a couch&#10;&#10;Description automatically generated">
            <a:extLst>
              <a:ext uri="{FF2B5EF4-FFF2-40B4-BE49-F238E27FC236}">
                <a16:creationId xmlns:a16="http://schemas.microsoft.com/office/drawing/2014/main" id="{E7C0CC07-3C67-E962-2547-080A985A8A60}"/>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1388585"/>
          </a:xfrm>
        </p:spPr>
        <p:txBody>
          <a:bodyPr/>
          <a:lstStyle/>
          <a:p>
            <a:r>
              <a:rPr lang="en-US">
                <a:latin typeface="Arial" panose="020B0604020202020204" pitchFamily="34" charset="0"/>
                <a:cs typeface="Arial" panose="020B0604020202020204" pitchFamily="34" charset="0"/>
              </a:rPr>
              <a:t>Surprising health savings</a:t>
            </a:r>
          </a:p>
        </p:txBody>
      </p:sp>
      <p:sp>
        <p:nvSpPr>
          <p:cNvPr id="14" name="SmartArt Placeholder 13">
            <a:extLst>
              <a:ext uri="{FF2B5EF4-FFF2-40B4-BE49-F238E27FC236}">
                <a16:creationId xmlns:a16="http://schemas.microsoft.com/office/drawing/2014/main" id="{635B4024-E053-7C9E-0B7B-E1FE0E6025B4}"/>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A4F16B72-2BCD-A877-BA60-421C48AB022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3442" y="2988637"/>
            <a:ext cx="4484688" cy="2677656"/>
          </a:xfrm>
        </p:spPr>
        <p:txBody>
          <a:bodyPr/>
          <a:lstStyle/>
          <a:p>
            <a:r>
              <a:rPr lang="en-US">
                <a:solidFill>
                  <a:schemeClr val="tx1"/>
                </a:solidFill>
                <a:latin typeface="Arial" panose="020B0604020202020204" pitchFamily="34" charset="0"/>
                <a:cs typeface="Arial" panose="020B0604020202020204" pitchFamily="34" charset="0"/>
              </a:rPr>
              <a:t>A healthcare Flexible Spending Account (FSA) lets you use tax-free money to pay for eligible medical expenses helping you realize significant savings on healthcare costs.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71928" y="6066683"/>
            <a:ext cx="3914775" cy="684739"/>
          </a:xfrm>
        </p:spPr>
        <p:txBody>
          <a:bodyPr vert="horz" lIns="0" tIns="0" rIns="0" bIns="0" rtlCol="0" anchor="t">
            <a:noAutofit/>
          </a:bodyPr>
          <a:lstStyle/>
          <a:p>
            <a:r>
              <a:rPr lang="en-US"/>
              <a:t>FSAs are never taxed at a federal income tax level when used appropriately for qualified medical expenses. Also, most states recognize FSA funds as tax deductible with very few exceptions. Please consult a tax advisor regarding your state’s specific rules.</a:t>
            </a:r>
          </a:p>
        </p:txBody>
      </p:sp>
    </p:spTree>
    <p:extLst>
      <p:ext uri="{BB962C8B-B14F-4D97-AF65-F5344CB8AC3E}">
        <p14:creationId xmlns:p14="http://schemas.microsoft.com/office/powerpoint/2010/main" val="13389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r>
              <a:rPr lang="en-US" sz="800">
                <a:latin typeface="Neue Haas Grotesk Text Pro" panose="020B0504020202020204" pitchFamily="34" charset="0"/>
                <a:cs typeface="Arial" pitchFamily="34" charset="0"/>
              </a:rPr>
              <a:t>Copyright © 2024 HealthEquity, Inc. All rights reserved.</a:t>
            </a:r>
          </a:p>
          <a:p>
            <a:r>
              <a:rPr lang="en-US" sz="800">
                <a:latin typeface="Neue Haas Grotesk Text Pro" panose="020B0504020202020204" pitchFamily="34" charset="0"/>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97882" y="4494708"/>
            <a:ext cx="6249569" cy="374718"/>
          </a:xfrm>
          <a:prstGeom prst="rect">
            <a:avLst/>
          </a:prstGeom>
        </p:spPr>
        <p:txBody>
          <a:bodyPr l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a:latin typeface="Arial" panose="020B0604020202020204" pitchFamily="34" charset="0"/>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97882" y="5106098"/>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fontAlgn="base">
              <a:spcAft>
                <a:spcPts val="800"/>
              </a:spcAft>
            </a:pPr>
            <a:r>
              <a:rPr lang="en-US" sz="2400">
                <a:solidFill>
                  <a:srgbClr val="007F93"/>
                </a:solidFill>
                <a:latin typeface="Arial" panose="020B0604020202020204" pitchFamily="34" charset="0"/>
                <a:cs typeface="Arial" panose="020B0604020202020204" pitchFamily="34" charset="0"/>
              </a:rPr>
              <a:t>866.735.8195​  |  HealthEquity.com/Learn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797882" y="2681866"/>
            <a:ext cx="6249473" cy="999376"/>
          </a:xfrm>
          <a:prstGeom prst="rect">
            <a:avLst/>
          </a:prstGeom>
        </p:spPr>
        <p:txBody>
          <a:bodyPr lIns="0"/>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r>
              <a:rPr lang="en-US" sz="6400">
                <a:latin typeface="Arial" panose="020B0604020202020204" pitchFamily="34" charset="0"/>
                <a:cs typeface="Arial" panose="020B0604020202020204" pitchFamily="34" charset="0"/>
              </a:rPr>
              <a:t>Questions?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879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paying with a credit card&#10;&#10;Description automatically generated with low confidence">
            <a:extLst>
              <a:ext uri="{FF2B5EF4-FFF2-40B4-BE49-F238E27FC236}">
                <a16:creationId xmlns:a16="http://schemas.microsoft.com/office/drawing/2014/main" id="{CF1CD53B-4697-7B65-1F58-30FED9CA3ECD}"/>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b="-23"/>
          <a:stretch/>
        </p:blipFill>
        <p:spPr>
          <a:xfrm>
            <a:off x="4334680" y="1"/>
            <a:ext cx="7857320"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Arial" panose="020B0604020202020204" pitchFamily="34" charset="0"/>
                <a:cs typeface="Arial" panose="020B0604020202020204" pitchFamily="34" charset="0"/>
              </a:rPr>
              <a:t>Get more flexibility with your FSA</a:t>
            </a:r>
            <a:endParaRPr lang="en-US" sz="4250">
              <a:latin typeface="Arial" panose="020B0604020202020204" pitchFamily="34" charset="0"/>
              <a:cs typeface="Arial" panose="020B0604020202020204" pitchFamily="34" charset="0"/>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Access annual contribution amount on day one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payments and reimbursement</a:t>
            </a:r>
            <a:endParaRPr lang="en-US">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Pay for your spouse and eligible dependents too</a:t>
            </a:r>
          </a:p>
          <a:p>
            <a:pPr marL="287338" indent="-277813" defTabSz="609570">
              <a:spcAft>
                <a:spcPts val="800"/>
              </a:spcAft>
              <a:buClr>
                <a:schemeClr val="accent1"/>
              </a:buClr>
              <a:buFont typeface="Wingdings" pitchFamily="2" charset="2"/>
              <a:buChar char="ü"/>
              <a:defRPr/>
            </a:pPr>
            <a:endParaRPr lang="en-US" sz="2400">
              <a:solidFill>
                <a:srgbClr val="2A2C2C"/>
              </a:solidFill>
              <a:latin typeface="+mn-lt"/>
              <a:cs typeface="Arial"/>
            </a:endParaRPr>
          </a:p>
        </p:txBody>
      </p:sp>
    </p:spTree>
    <p:extLst>
      <p:ext uri="{BB962C8B-B14F-4D97-AF65-F5344CB8AC3E}">
        <p14:creationId xmlns:p14="http://schemas.microsoft.com/office/powerpoint/2010/main" val="19157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Arial" panose="020B0604020202020204" pitchFamily="34" charset="0"/>
                <a:cs typeface="Arial" panose="020B0604020202020204" pitchFamily="34" charset="0"/>
              </a:rPr>
              <a:t>Tax-free contributions </a:t>
            </a:r>
            <a:endParaRPr lang="en-US" sz="425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Without 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734DF68-FC0E-D17C-C814-23CD14E755F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42722" y="2880347"/>
            <a:ext cx="529732" cy="618141"/>
          </a:xfrm>
          <a:prstGeom prst="rect">
            <a:avLst/>
          </a:prstGeom>
        </p:spPr>
      </p:pic>
      <p:sp>
        <p:nvSpPr>
          <p:cNvPr id="16" name="TextBox 15">
            <a:extLst>
              <a:ext uri="{FF2B5EF4-FFF2-40B4-BE49-F238E27FC236}">
                <a16:creationId xmlns:a16="http://schemas.microsoft.com/office/drawing/2014/main" id="{812C1179-4E10-BE80-4F8F-6A4E2980C05C}"/>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132782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3606991" y="9525"/>
            <a:ext cx="8585010" cy="6858000"/>
          </a:xfrm>
          <a:prstGeom prst="rect">
            <a:avLst/>
          </a:prstGeo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3" y="9499"/>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a:latin typeface="Arial" panose="020B0604020202020204" pitchFamily="34" charset="0"/>
                <a:cs typeface="Arial" panose="020B0604020202020204" pitchFamily="34" charset="0"/>
              </a:rPr>
              <a:t>Save </a:t>
            </a:r>
            <a:br>
              <a:rPr lang="en-US" sz="4250">
                <a:latin typeface="Arial" panose="020B0604020202020204" pitchFamily="34" charset="0"/>
                <a:cs typeface="Arial" panose="020B0604020202020204" pitchFamily="34" charset="0"/>
              </a:rPr>
            </a:br>
            <a:r>
              <a:rPr lang="en-US" sz="4250">
                <a:latin typeface="Arial" panose="020B0604020202020204" pitchFamily="34" charset="0"/>
                <a:cs typeface="Arial" panose="020B0604020202020204" pitchFamily="34" charset="0"/>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2112438"/>
          </a:xfrm>
        </p:spPr>
        <p:txBody>
          <a:bodyPr vert="horz" lIns="0" tIns="0" rIns="0" bIns="0" rtlCol="0" anchor="t">
            <a:spAutoFit/>
          </a:bodyPr>
          <a:lstStyle/>
          <a:p>
            <a:pPr marL="0" indent="0" defTabSz="609585">
              <a:lnSpc>
                <a:spcPct val="140000"/>
              </a:lnSpc>
              <a:buNone/>
              <a:defRPr/>
            </a:pPr>
            <a:r>
              <a:rPr lang="en-US">
                <a:solidFill>
                  <a:srgbClr val="2A2C2C"/>
                </a:solidFill>
                <a:latin typeface="Arial" panose="020B0604020202020204" pitchFamily="34" charset="0"/>
                <a:cs typeface="Arial" panose="020B0604020202020204" pitchFamily="34" charset="0"/>
              </a:rPr>
              <a:t>Members who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contribute the max to their healthcare </a:t>
            </a:r>
            <a:r>
              <a:rPr lang="en-US">
                <a:solidFill>
                  <a:srgbClr val="2A2C2C"/>
                </a:solidFill>
                <a:latin typeface="Arial" panose="020B0604020202020204" pitchFamily="34" charset="0"/>
                <a:cs typeface="Arial" panose="020B0604020202020204" pitchFamily="34" charset="0"/>
              </a:rPr>
              <a:t>FSA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can save $</a:t>
            </a:r>
            <a:r>
              <a:rPr lang="en-US">
                <a:solidFill>
                  <a:srgbClr val="2A2C2C"/>
                </a:solidFill>
                <a:latin typeface="Arial" panose="020B0604020202020204" pitchFamily="34" charset="0"/>
                <a:cs typeface="Arial" panose="020B0604020202020204" pitchFamily="34" charset="0"/>
              </a:rPr>
              <a:t>600+ each year</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 on </a:t>
            </a:r>
            <a:r>
              <a:rPr lang="en-US">
                <a:solidFill>
                  <a:srgbClr val="2A2C2C"/>
                </a:solidFill>
                <a:latin typeface="Arial" panose="020B0604020202020204" pitchFamily="34" charset="0"/>
                <a:cs typeface="Arial" panose="020B0604020202020204" pitchFamily="34" charset="0"/>
              </a:rPr>
              <a:t>qualified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medical expenses</a:t>
            </a:r>
            <a:r>
              <a:rPr kumimoji="0" lang="en-US" sz="2000" b="0" i="0" u="none" strike="noStrike" kern="1200" cap="none" spc="0" normalizeH="0" baseline="0" noProof="0">
                <a:ln>
                  <a:noFill/>
                </a:ln>
                <a:solidFill>
                  <a:srgbClr val="2A2C2C"/>
                </a:solidFill>
                <a:effectLst/>
                <a:uLnTx/>
                <a:uFillTx/>
                <a:latin typeface="Neue Haas Grotesk Text Pro Regular"/>
                <a:cs typeface="Arial"/>
              </a:rPr>
              <a:t>.</a:t>
            </a:r>
            <a:endParaRPr lang="en-US"/>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Aria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862626E6-5C52-46F8-EA2B-E588F82DB6A2}"/>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A705C39-C0F0-C852-B703-A416ABD2D866}"/>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Neue Haas Grotesk Text Pro Regular"/>
                  <a:cs typeface="Arial"/>
                </a:rPr>
                <a:t>x</a:t>
              </a:r>
              <a:endParaRPr lang="en-US" sz="3200">
                <a:latin typeface="Neue Haas Grotesk Text Pro Regular"/>
                <a:cs typeface="Arial" panose="020B0604020202020204" pitchFamily="34" charset="0"/>
              </a:endParaRPr>
            </a:p>
          </p:txBody>
        </p:sp>
        <p:sp>
          <p:nvSpPr>
            <p:cNvPr id="11" name="TextBox 10">
              <a:extLst>
                <a:ext uri="{FF2B5EF4-FFF2-40B4-BE49-F238E27FC236}">
                  <a16:creationId xmlns:a16="http://schemas.microsoft.com/office/drawing/2014/main" id="{BC1E18E2-8239-3D35-28F5-6447BD8A47E5}"/>
                </a:ext>
              </a:extLst>
            </p:cNvPr>
            <p:cNvSpPr txBox="1"/>
            <p:nvPr/>
          </p:nvSpPr>
          <p:spPr>
            <a:xfrm>
              <a:off x="829012" y="3774191"/>
              <a:ext cx="2516632" cy="671146"/>
            </a:xfrm>
            <a:prstGeom prst="rect">
              <a:avLst/>
            </a:prstGeom>
            <a:noFill/>
          </p:spPr>
          <p:txBody>
            <a:bodyPr wrap="square" lIns="91440" tIns="45720" rIns="91440" bIns="45720" rtlCol="0" anchor="t">
              <a:spAutoFit/>
            </a:bodyPr>
            <a:lstStyle/>
            <a:p>
              <a:pPr algn="r">
                <a:lnSpc>
                  <a:spcPct val="130000"/>
                </a:lnSpc>
                <a:spcAft>
                  <a:spcPts val="600"/>
                </a:spcAft>
              </a:pPr>
              <a:r>
                <a:rPr lang="en-US" sz="3200">
                  <a:latin typeface="Neue Haas Grotesk Text Pro Regular"/>
                  <a:cs typeface="Arial"/>
                </a:rPr>
                <a:t>$</a:t>
              </a:r>
              <a:endParaRPr lang="en-US" sz="32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88A15F-2736-A154-3171-D2D4FEF551E8}"/>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20%</a:t>
              </a:r>
            </a:p>
          </p:txBody>
        </p:sp>
        <p:sp>
          <p:nvSpPr>
            <p:cNvPr id="13" name="TextBox 12">
              <a:extLst>
                <a:ext uri="{FF2B5EF4-FFF2-40B4-BE49-F238E27FC236}">
                  <a16:creationId xmlns:a16="http://schemas.microsoft.com/office/drawing/2014/main" id="{D0CE8C4F-DF95-6C54-7D88-6AC2655A7CA5}"/>
                </a:ext>
              </a:extLst>
            </p:cNvPr>
            <p:cNvSpPr txBox="1"/>
            <p:nvPr/>
          </p:nvSpPr>
          <p:spPr>
            <a:xfrm>
              <a:off x="829012" y="4919936"/>
              <a:ext cx="2516632" cy="893834"/>
            </a:xfrm>
            <a:prstGeom prst="rect">
              <a:avLst/>
            </a:prstGeom>
            <a:noFill/>
          </p:spPr>
          <p:txBody>
            <a:bodyPr wrap="square" lIns="91440" tIns="45720" rIns="91440" bIns="45720" rtlCol="0" anchor="t">
              <a:spAutoFit/>
            </a:bodyPr>
            <a:lstStyle/>
            <a:p>
              <a:pPr algn="r">
                <a:lnSpc>
                  <a:spcPct val="130000"/>
                </a:lnSpc>
                <a:spcAft>
                  <a:spcPts val="600"/>
                </a:spcAft>
              </a:pPr>
              <a:r>
                <a:rPr lang="en-US" sz="4400" b="1">
                  <a:solidFill>
                    <a:schemeClr val="accent1"/>
                  </a:solidFill>
                  <a:latin typeface="Arial"/>
                  <a:cs typeface="Arial"/>
                </a:rPr>
                <a:t>$</a:t>
              </a:r>
              <a:endParaRPr lang="en-US" sz="4400" b="1">
                <a:solidFill>
                  <a:schemeClr val="accent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AE38D8-CAB2-C4A9-2D77-6760A123DAA1}"/>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66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10CC98-C846-1E41-8E93-8578D65381C9}"/>
              </a:ext>
            </a:extLst>
          </p:cNvPr>
          <p:cNvSpPr/>
          <p:nvPr/>
        </p:nvSpPr>
        <p:spPr>
          <a:xfrm>
            <a:off x="22908" y="5990170"/>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a:solidFill>
                  <a:srgbClr val="000000"/>
                </a:solidFill>
                <a:effectLst/>
                <a:latin typeface="Times"/>
              </a:rPr>
              <a:t> </a:t>
            </a:r>
            <a:endParaRPr lang="en-US">
              <a:solidFill>
                <a:srgbClr val="00AAC6"/>
              </a:solidFill>
            </a:endParaRPr>
          </a:p>
        </p:txBody>
      </p:sp>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a:solidFill>
                  <a:srgbClr val="592C82"/>
                </a:solidFill>
                <a:latin typeface="+mn-lt"/>
                <a:cs typeface="Arial"/>
              </a:rPr>
              <a:t>Tax-free spending on eligible expenses</a:t>
            </a:r>
            <a:endParaRPr lang="en-US" sz="3600">
              <a:latin typeface="+mn-lt"/>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729552" y="5961976"/>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a:solidFill>
                  <a:srgbClr val="007F93"/>
                </a:solidFill>
                <a:cs typeface="Arial"/>
              </a:rPr>
              <a:t>HealthEquity.com/FSA-QME</a:t>
            </a:r>
          </a:p>
        </p:txBody>
      </p:sp>
      <p:grpSp>
        <p:nvGrpSpPr>
          <p:cNvPr id="10" name="Group 9">
            <a:extLst>
              <a:ext uri="{FF2B5EF4-FFF2-40B4-BE49-F238E27FC236}">
                <a16:creationId xmlns:a16="http://schemas.microsoft.com/office/drawing/2014/main" id="{FF97B27C-01B4-0786-88E8-13D1688EECB7}"/>
              </a:ext>
            </a:extLst>
          </p:cNvPr>
          <p:cNvGrpSpPr/>
          <p:nvPr/>
        </p:nvGrpSpPr>
        <p:grpSpPr>
          <a:xfrm>
            <a:off x="1584380" y="1323203"/>
            <a:ext cx="2418785" cy="1753255"/>
            <a:chOff x="1447003" y="1272871"/>
            <a:chExt cx="2418785" cy="1753254"/>
          </a:xfrm>
        </p:grpSpPr>
        <p:sp>
          <p:nvSpPr>
            <p:cNvPr id="11" name="Title 2">
              <a:extLst>
                <a:ext uri="{FF2B5EF4-FFF2-40B4-BE49-F238E27FC236}">
                  <a16:creationId xmlns:a16="http://schemas.microsoft.com/office/drawing/2014/main" id="{5D6A1924-8626-D5DA-E00B-D2A92EEC1716}"/>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4470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mn-lt"/>
                  <a:cs typeface="Arial" panose="020B0604020202020204" pitchFamily="34" charset="0"/>
                </a:rPr>
                <a:t>Doctor visits</a:t>
              </a:r>
              <a:br>
                <a:rPr lang="en-US" sz="1400">
                  <a:latin typeface="+mn-lt"/>
                  <a:cs typeface="Arial" panose="020B0604020202020204" pitchFamily="34" charset="0"/>
                </a:rPr>
              </a:br>
              <a:r>
                <a:rPr lang="en-US" sz="1400">
                  <a:latin typeface="+mn-lt"/>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Telehealth </a:t>
              </a:r>
            </a:p>
          </p:txBody>
        </p:sp>
      </p:grpSp>
      <p:grpSp>
        <p:nvGrpSpPr>
          <p:cNvPr id="14" name="Group 13">
            <a:extLst>
              <a:ext uri="{FF2B5EF4-FFF2-40B4-BE49-F238E27FC236}">
                <a16:creationId xmlns:a16="http://schemas.microsoft.com/office/drawing/2014/main" id="{46D56914-CA32-E803-8D91-307D1C91C1E0}"/>
              </a:ext>
            </a:extLst>
          </p:cNvPr>
          <p:cNvGrpSpPr/>
          <p:nvPr/>
        </p:nvGrpSpPr>
        <p:grpSpPr>
          <a:xfrm>
            <a:off x="5223835" y="1323203"/>
            <a:ext cx="2418785" cy="1753255"/>
            <a:chOff x="5333203" y="1272871"/>
            <a:chExt cx="2418785" cy="1753254"/>
          </a:xfrm>
        </p:grpSpPr>
        <p:sp>
          <p:nvSpPr>
            <p:cNvPr id="15" name="Title 2">
              <a:extLst>
                <a:ext uri="{FF2B5EF4-FFF2-40B4-BE49-F238E27FC236}">
                  <a16:creationId xmlns:a16="http://schemas.microsoft.com/office/drawing/2014/main" id="{7193CC92-2C87-3998-8658-6D1F4092141C}"/>
                </a:ext>
              </a:extLst>
            </p:cNvPr>
            <p:cNvSpPr txBox="1">
              <a:spLocks/>
            </p:cNvSpPr>
            <p:nvPr/>
          </p:nvSpPr>
          <p:spPr>
            <a:xfrm>
              <a:off x="53474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a:latin typeface="+mn-lt"/>
                  <a:cs typeface="Arial" panose="020B0604020202020204" pitchFamily="34" charset="0"/>
                </a:rPr>
                <a:t>Eye exams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LASIK surgery </a:t>
              </a:r>
            </a:p>
          </p:txBody>
        </p:sp>
      </p:grpSp>
      <p:grpSp>
        <p:nvGrpSpPr>
          <p:cNvPr id="18" name="Group 17">
            <a:extLst>
              <a:ext uri="{FF2B5EF4-FFF2-40B4-BE49-F238E27FC236}">
                <a16:creationId xmlns:a16="http://schemas.microsoft.com/office/drawing/2014/main" id="{C70A0038-6282-FDB7-8BC5-B1FA31DD0DD4}"/>
              </a:ext>
            </a:extLst>
          </p:cNvPr>
          <p:cNvGrpSpPr/>
          <p:nvPr/>
        </p:nvGrpSpPr>
        <p:grpSpPr>
          <a:xfrm>
            <a:off x="8846556" y="1323203"/>
            <a:ext cx="2263461" cy="1753255"/>
            <a:chOff x="5333203" y="1272871"/>
            <a:chExt cx="2263461" cy="1753254"/>
          </a:xfrm>
        </p:grpSpPr>
        <p:sp>
          <p:nvSpPr>
            <p:cNvPr id="19" name="Title 2">
              <a:extLst>
                <a:ext uri="{FF2B5EF4-FFF2-40B4-BE49-F238E27FC236}">
                  <a16:creationId xmlns:a16="http://schemas.microsoft.com/office/drawing/2014/main" id="{2CE39A90-E7F3-27F1-1C33-A52874A9484E}"/>
                </a:ext>
              </a:extLst>
            </p:cNvPr>
            <p:cNvSpPr txBox="1">
              <a:spLocks/>
            </p:cNvSpPr>
            <p:nvPr/>
          </p:nvSpPr>
          <p:spPr>
            <a:xfrm>
              <a:off x="5347488" y="1272871"/>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Orthodontia </a:t>
              </a:r>
            </a:p>
          </p:txBody>
        </p:sp>
      </p:grpSp>
      <p:pic>
        <p:nvPicPr>
          <p:cNvPr id="30" name="Graphic 29">
            <a:extLst>
              <a:ext uri="{FF2B5EF4-FFF2-40B4-BE49-F238E27FC236}">
                <a16:creationId xmlns:a16="http://schemas.microsoft.com/office/drawing/2014/main" id="{CA72DE6F-A5F8-61C9-3398-EAAC65B735C4}"/>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grpSp>
        <p:nvGrpSpPr>
          <p:cNvPr id="2" name="Group 1">
            <a:extLst>
              <a:ext uri="{FF2B5EF4-FFF2-40B4-BE49-F238E27FC236}">
                <a16:creationId xmlns:a16="http://schemas.microsoft.com/office/drawing/2014/main" id="{42A7F2DE-6426-81A2-5691-0C48CBB0144F}"/>
              </a:ext>
            </a:extLst>
          </p:cNvPr>
          <p:cNvGrpSpPr/>
          <p:nvPr/>
        </p:nvGrpSpPr>
        <p:grpSpPr>
          <a:xfrm>
            <a:off x="848820" y="3556006"/>
            <a:ext cx="10920025" cy="2320488"/>
            <a:chOff x="848820" y="3729393"/>
            <a:chExt cx="10920025" cy="2320488"/>
          </a:xfrm>
        </p:grpSpPr>
        <p:grpSp>
          <p:nvGrpSpPr>
            <p:cNvPr id="22" name="Group 21">
              <a:extLst>
                <a:ext uri="{FF2B5EF4-FFF2-40B4-BE49-F238E27FC236}">
                  <a16:creationId xmlns:a16="http://schemas.microsoft.com/office/drawing/2014/main" id="{77429E35-E999-D134-8111-76A40DC51FF4}"/>
                </a:ext>
              </a:extLst>
            </p:cNvPr>
            <p:cNvGrpSpPr/>
            <p:nvPr/>
          </p:nvGrpSpPr>
          <p:grpSpPr>
            <a:xfrm>
              <a:off x="1585874" y="3759929"/>
              <a:ext cx="2645268" cy="2289952"/>
              <a:chOff x="1447003" y="1272871"/>
              <a:chExt cx="2645268" cy="2289952"/>
            </a:xfrm>
          </p:grpSpPr>
          <p:sp>
            <p:nvSpPr>
              <p:cNvPr id="23" name="Title 2">
                <a:extLst>
                  <a:ext uri="{FF2B5EF4-FFF2-40B4-BE49-F238E27FC236}">
                    <a16:creationId xmlns:a16="http://schemas.microsoft.com/office/drawing/2014/main" id="{CC6A2986-A98E-948F-6719-83966F1F0869}"/>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447003" y="1809569"/>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a:latin typeface="+mn-lt"/>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a:latin typeface="+mn-lt"/>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a:latin typeface="+mn-lt"/>
                    <a:cs typeface="Arial" panose="020B0604020202020204" pitchFamily="34" charset="0"/>
                  </a:rPr>
                  <a:t>Crutches</a:t>
                </a:r>
              </a:p>
            </p:txBody>
          </p:sp>
        </p:grpSp>
        <p:grpSp>
          <p:nvGrpSpPr>
            <p:cNvPr id="26" name="Group 25">
              <a:extLst>
                <a:ext uri="{FF2B5EF4-FFF2-40B4-BE49-F238E27FC236}">
                  <a16:creationId xmlns:a16="http://schemas.microsoft.com/office/drawing/2014/main" id="{0C01D860-F3E6-4358-FC26-CA2729202679}"/>
                </a:ext>
              </a:extLst>
            </p:cNvPr>
            <p:cNvGrpSpPr/>
            <p:nvPr/>
          </p:nvGrpSpPr>
          <p:grpSpPr>
            <a:xfrm>
              <a:off x="4300817" y="3729393"/>
              <a:ext cx="3341802" cy="1988431"/>
              <a:chOff x="726475" y="1272871"/>
              <a:chExt cx="3341802" cy="1988431"/>
            </a:xfrm>
          </p:grpSpPr>
          <p:sp>
            <p:nvSpPr>
              <p:cNvPr id="27" name="Title 2">
                <a:extLst>
                  <a:ext uri="{FF2B5EF4-FFF2-40B4-BE49-F238E27FC236}">
                    <a16:creationId xmlns:a16="http://schemas.microsoft.com/office/drawing/2014/main" id="{23C6C471-19FA-50A9-6E4D-9A8515CFA040}"/>
                  </a:ext>
                </a:extLst>
              </p:cNvPr>
              <p:cNvSpPr txBox="1">
                <a:spLocks/>
              </p:cNvSpPr>
              <p:nvPr/>
            </p:nvSpPr>
            <p:spPr>
              <a:xfrm>
                <a:off x="1663777"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Alternative care</a:t>
                </a:r>
              </a:p>
            </p:txBody>
          </p:sp>
          <p:pic>
            <p:nvPicPr>
              <p:cNvPr id="28" name="Content Placeholder 14">
                <a:extLst>
                  <a:ext uri="{FF2B5EF4-FFF2-40B4-BE49-F238E27FC236}">
                    <a16:creationId xmlns:a16="http://schemas.microsoft.com/office/drawing/2014/main" id="{DEBCF0BD-06F0-3CC8-F47C-7BEB017DFFF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6475" y="1287341"/>
                <a:ext cx="713385" cy="731221"/>
              </a:xfrm>
              <a:prstGeom prst="rect">
                <a:avLst/>
              </a:prstGeom>
            </p:spPr>
          </p:pic>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1649492" y="1809569"/>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mn-lt"/>
                    <a:cs typeface="Arial" panose="020B0604020202020204" pitchFamily="34" charset="0"/>
                  </a:rPr>
                  <a:t>Massage* </a:t>
                </a:r>
              </a:p>
            </p:txBody>
          </p:sp>
        </p:grpSp>
        <p:pic>
          <p:nvPicPr>
            <p:cNvPr id="32" name="Graphic 31">
              <a:extLst>
                <a:ext uri="{FF2B5EF4-FFF2-40B4-BE49-F238E27FC236}">
                  <a16:creationId xmlns:a16="http://schemas.microsoft.com/office/drawing/2014/main" id="{01574200-8EE6-4C4E-9D84-DCDAA2A9B88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806443"/>
              <a:ext cx="439402" cy="659106"/>
            </a:xfrm>
            <a:prstGeom prst="rect">
              <a:avLst/>
            </a:prstGeom>
          </p:spPr>
        </p:pic>
        <p:grpSp>
          <p:nvGrpSpPr>
            <p:cNvPr id="8" name="Group 7">
              <a:extLst>
                <a:ext uri="{FF2B5EF4-FFF2-40B4-BE49-F238E27FC236}">
                  <a16:creationId xmlns:a16="http://schemas.microsoft.com/office/drawing/2014/main" id="{F1F3DB77-55B2-236B-AB58-F3C4D122EEFE}"/>
                </a:ext>
              </a:extLst>
            </p:cNvPr>
            <p:cNvGrpSpPr/>
            <p:nvPr/>
          </p:nvGrpSpPr>
          <p:grpSpPr>
            <a:xfrm>
              <a:off x="8846556" y="3739725"/>
              <a:ext cx="2922289" cy="2001346"/>
              <a:chOff x="4948407" y="1130803"/>
              <a:chExt cx="2922289" cy="2001346"/>
            </a:xfrm>
          </p:grpSpPr>
          <p:sp>
            <p:nvSpPr>
              <p:cNvPr id="4" name="Title 2">
                <a:extLst>
                  <a:ext uri="{FF2B5EF4-FFF2-40B4-BE49-F238E27FC236}">
                    <a16:creationId xmlns:a16="http://schemas.microsoft.com/office/drawing/2014/main" id="{06524D75-99E2-C2F6-A892-7D7EF974F5E8}"/>
                  </a:ext>
                </a:extLst>
              </p:cNvPr>
              <p:cNvSpPr txBox="1">
                <a:spLocks/>
              </p:cNvSpPr>
              <p:nvPr/>
            </p:nvSpPr>
            <p:spPr>
              <a:xfrm>
                <a:off x="4948407" y="11308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4948407" y="1680416"/>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Treatment for substance </a:t>
                </a:r>
                <a:br>
                  <a:rPr lang="en-US" sz="1500">
                    <a:latin typeface="+mn-lt"/>
                    <a:cs typeface="Arial" panose="020B0604020202020204" pitchFamily="34" charset="0"/>
                  </a:rPr>
                </a:br>
                <a:r>
                  <a:rPr lang="en-US" sz="1500">
                    <a:latin typeface="+mn-lt"/>
                    <a:cs typeface="Arial" panose="020B0604020202020204" pitchFamily="34" charset="0"/>
                  </a:rPr>
                  <a:t>abuse disorder</a:t>
                </a:r>
              </a:p>
            </p:txBody>
          </p:sp>
        </p:grpSp>
        <p:pic>
          <p:nvPicPr>
            <p:cNvPr id="16" name="Picture 19" descr="Icon&#10;&#10;Description automatically generated">
              <a:extLst>
                <a:ext uri="{FF2B5EF4-FFF2-40B4-BE49-F238E27FC236}">
                  <a16:creationId xmlns:a16="http://schemas.microsoft.com/office/drawing/2014/main" id="{68E7F825-5099-058A-75C3-5718B29077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830524"/>
              <a:ext cx="433604" cy="546678"/>
            </a:xfrm>
            <a:prstGeom prst="rect">
              <a:avLst/>
            </a:prstGeom>
          </p:spPr>
        </p:pic>
      </p:gr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mn-lt"/>
                <a:cs typeface="Arial" panose="020B0604020202020204" pitchFamily="34" charset="0"/>
              </a:rPr>
              <a:t>*May require letter of medical necessity </a:t>
            </a:r>
          </a:p>
          <a:p>
            <a:endParaRPr lang="en-US">
              <a:latin typeface="+mn-lt"/>
            </a:endParaRPr>
          </a:p>
        </p:txBody>
      </p:sp>
      <p:pic>
        <p:nvPicPr>
          <p:cNvPr id="12" name="Picture 23">
            <a:extLst>
              <a:ext uri="{FF2B5EF4-FFF2-40B4-BE49-F238E27FC236}">
                <a16:creationId xmlns:a16="http://schemas.microsoft.com/office/drawing/2014/main" id="{5D1DF89D-EEE0-3963-7819-10318945053F}"/>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8119" b="37193"/>
          <a:stretch/>
        </p:blipFill>
        <p:spPr>
          <a:xfrm>
            <a:off x="8708737" y="5958703"/>
            <a:ext cx="2539098" cy="626865"/>
          </a:xfrm>
          <a:prstGeom prst="rect">
            <a:avLst/>
          </a:prstGeom>
        </p:spPr>
      </p:pic>
      <p:sp>
        <p:nvSpPr>
          <p:cNvPr id="24" name="Content Placeholder 3">
            <a:extLst>
              <a:ext uri="{FF2B5EF4-FFF2-40B4-BE49-F238E27FC236}">
                <a16:creationId xmlns:a16="http://schemas.microsoft.com/office/drawing/2014/main" id="{BDCFE141-D6B5-57E0-E15E-2DE10236D574}"/>
              </a:ext>
            </a:extLst>
          </p:cNvPr>
          <p:cNvSpPr txBox="1">
            <a:spLocks/>
          </p:cNvSpPr>
          <p:nvPr/>
        </p:nvSpPr>
        <p:spPr>
          <a:xfrm>
            <a:off x="4903378" y="6488089"/>
            <a:ext cx="7288063" cy="541943"/>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a:effectLst/>
                <a:latin typeface="+mn-lt"/>
              </a:rPr>
              <a:t>HealthEquity and the FSA Store are separate companies and are not responsible for each other's policies or services. When you make a purchase through FSA Store from a link on a HealthEquity site, we may earn an affiliate commission.</a:t>
            </a:r>
            <a:endParaRPr lang="en-US" sz="900">
              <a:solidFill>
                <a:srgbClr val="595959"/>
              </a:solidFill>
              <a:latin typeface="+mn-lt"/>
              <a:cs typeface="Arial" panose="020B0604020202020204" pitchFamily="34" charset="0"/>
            </a:endParaRPr>
          </a:p>
          <a:p>
            <a:endParaRPr lang="en-US">
              <a:latin typeface="+mn-lt"/>
            </a:endParaRPr>
          </a:p>
        </p:txBody>
      </p:sp>
    </p:spTree>
    <p:extLst>
      <p:ext uri="{BB962C8B-B14F-4D97-AF65-F5344CB8AC3E}">
        <p14:creationId xmlns:p14="http://schemas.microsoft.com/office/powerpoint/2010/main" val="404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177393"/>
            <a:ext cx="3681138" cy="4598054"/>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Your entire </a:t>
            </a:r>
            <a:r>
              <a:rPr lang="en-US" sz="2000">
                <a:solidFill>
                  <a:srgbClr val="2A2C2C"/>
                </a:solidFill>
                <a:latin typeface="+mn-lt"/>
                <a:ea typeface="Verdana"/>
                <a:cs typeface="Arial"/>
              </a:rPr>
              <a:t>contribution amount is available </a:t>
            </a:r>
            <a:r>
              <a:rPr lang="en-US" sz="20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FSAs let you pay for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your spouse and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An FSA lets you pay for thousands of eligible products and services </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Which FSA benefits </a:t>
            </a:r>
            <a:r>
              <a:rPr lang="en-US" sz="4400" b="1">
                <a:solidFill>
                  <a:srgbClr val="592C82"/>
                </a:solidFill>
                <a:latin typeface="Arial"/>
                <a:cs typeface="Arial"/>
              </a:rPr>
              <a:t>make you likely to enroll</a:t>
            </a:r>
            <a:r>
              <a:rPr kumimoji="0" lang="en-US" sz="4400" b="1" i="0" u="none" strike="noStrike" kern="1200" cap="none" spc="0" normalizeH="0" baseline="0" noProof="0">
                <a:ln>
                  <a:noFill/>
                </a:ln>
                <a:solidFill>
                  <a:srgbClr val="592C82"/>
                </a:solidFill>
                <a:effectLst/>
                <a:uLnTx/>
                <a:uFillTx/>
                <a:latin typeface="Arial"/>
                <a:cs typeface="Arial"/>
              </a:rPr>
              <a:t>?</a:t>
            </a:r>
          </a:p>
          <a:p>
            <a:pPr>
              <a:lnSpc>
                <a:spcPct val="130000"/>
              </a:lnSpc>
              <a:defRPr/>
            </a:pPr>
            <a:r>
              <a:rPr lang="en-US" sz="3200" b="0">
                <a:solidFill>
                  <a:srgbClr val="592C82"/>
                </a:solidFill>
                <a:latin typeface="Arial"/>
                <a:cs typeface="Arial"/>
              </a:rPr>
              <a:t>(Select all that apply)</a:t>
            </a:r>
            <a:endParaRPr lang="en-US" sz="3200" b="0">
              <a:solidFill>
                <a:srgbClr val="592C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733043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01226" y="3963589"/>
            <a:ext cx="1979612" cy="2568145"/>
          </a:xfrm>
          <a:prstGeom prst="rect">
            <a:avLst/>
          </a:prstGeom>
        </p:spPr>
      </p:pic>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p:txBody>
          <a:bodyPr/>
          <a:lstStyle/>
          <a:p>
            <a:endParaRPr lang="en-US"/>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10800000">
            <a:off x="1153101" y="771266"/>
            <a:ext cx="558800" cy="635000"/>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3" y="365762"/>
            <a:ext cx="6781072" cy="1388585"/>
          </a:xfrm>
        </p:spPr>
        <p:txBody>
          <a:bodyPr/>
          <a:lstStyle/>
          <a:p>
            <a:r>
              <a:rPr lang="en-US">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a:xfrm>
            <a:off x="723900" y="6420551"/>
            <a:ext cx="10744200" cy="143373"/>
          </a:xfrm>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6" name="Table 5">
            <a:extLst>
              <a:ext uri="{FF2B5EF4-FFF2-40B4-BE49-F238E27FC236}">
                <a16:creationId xmlns:a16="http://schemas.microsoft.com/office/drawing/2014/main" id="{6E15F36E-D752-82B4-0D21-2E5D40512629}"/>
              </a:ext>
            </a:extLst>
          </p:cNvPr>
          <p:cNvGraphicFramePr>
            <a:graphicFrameLocks noGrp="1"/>
          </p:cNvGraphicFramePr>
          <p:nvPr>
            <p:extLst>
              <p:ext uri="{D42A27DB-BD31-4B8C-83A1-F6EECF244321}">
                <p14:modId xmlns:p14="http://schemas.microsoft.com/office/powerpoint/2010/main" val="34208825"/>
              </p:ext>
            </p:extLst>
          </p:nvPr>
        </p:nvGraphicFramePr>
        <p:xfrm>
          <a:off x="2364317"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a:cs typeface="Arial"/>
                        </a:rPr>
                        <a:t>2024 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$3,200</a:t>
                      </a:r>
                      <a:endParaRPr lang="en-US"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$640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7.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8.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163BB26-AA7E-1342-8E69-FE9A21EC52B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Props1.xml><?xml version="1.0" encoding="utf-8"?>
<ds:datastoreItem xmlns:ds="http://schemas.openxmlformats.org/officeDocument/2006/customXml" ds:itemID="{3D652FF3-FD75-470D-9164-DD54CEF4E927}">
  <ds:schemaRefs>
    <ds:schemaRef ds:uri="http://schemas.microsoft.com/sharepoint/v3/contenttype/forms"/>
  </ds:schemaRefs>
</ds:datastoreItem>
</file>

<file path=customXml/itemProps2.xml><?xml version="1.0" encoding="utf-8"?>
<ds:datastoreItem xmlns:ds="http://schemas.openxmlformats.org/officeDocument/2006/customXml" ds:itemID="{5FAD9E22-3E92-4E25-BB3E-559A09928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8871DB-A72B-45D7-ACA9-F737453A169A}">
  <ds:schemaRefs>
    <ds:schemaRef ds:uri="ce94e72a-f1bf-4a8c-b95b-2de3b9ea1f72"/>
    <ds:schemaRef ds:uri="eee692be-9dfa-450e-84ce-8c4db8d683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babf503-ade8-4b92-8801-769fe6ea6535"/>
    <ds:schemaRef ds:uri="a4c24deb-6510-4f36-abef-353a6680f7e7"/>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2</TotalTime>
  <Words>2295</Words>
  <Application>Microsoft Office PowerPoint</Application>
  <PresentationFormat>Widescreen</PresentationFormat>
  <Paragraphs>264</Paragraphs>
  <Slides>21</Slides>
  <Notes>20</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21</vt:i4>
      </vt:variant>
    </vt:vector>
  </HeadingPairs>
  <TitlesOfParts>
    <vt:vector size="41" baseType="lpstr">
      <vt:lpstr>Arial</vt:lpstr>
      <vt:lpstr>Calibri</vt:lpstr>
      <vt:lpstr>museo-sans</vt:lpstr>
      <vt:lpstr>Neue Haas Grotesk Text Pro</vt:lpstr>
      <vt:lpstr>Neue Haas Grotesk Text Pro Regular</vt:lpstr>
      <vt:lpstr>NeueHaasGroteskText Pro</vt:lpstr>
      <vt:lpstr>Oswald</vt:lpstr>
      <vt:lpstr>Segoe UI</vt:lpstr>
      <vt:lpstr>system-ui</vt:lpstr>
      <vt:lpstr>Times</vt:lpstr>
      <vt:lpstr>Wingdings</vt:lpstr>
      <vt:lpstr>TITLE</vt:lpstr>
      <vt:lpstr>CONTENT</vt:lpstr>
      <vt:lpstr>1_CONTENT</vt:lpstr>
      <vt:lpstr>SECTION BREAKS</vt:lpstr>
      <vt:lpstr>BASIC LAYOUTS</vt:lpstr>
      <vt:lpstr>1_BASIC LAYOUTS</vt:lpstr>
      <vt:lpstr>CLOSING</vt:lpstr>
      <vt:lpstr>SECTION BREAKS</vt:lpstr>
      <vt:lpstr>2_CONTENT</vt:lpstr>
      <vt:lpstr>Healthcare FSA:  A flexible way to save</vt:lpstr>
      <vt:lpstr>Surprising health savings</vt:lpstr>
      <vt:lpstr>PowerPoint Presentation</vt:lpstr>
      <vt:lpstr>Tax-free contributions </vt:lpstr>
      <vt:lpstr>Save  $600+</vt:lpstr>
      <vt:lpstr>Tax-free spending on eligible expenses</vt:lpstr>
      <vt:lpstr>PowerPoint Presentation</vt:lpstr>
      <vt:lpstr>PowerPoint Presentation</vt:lpstr>
      <vt:lpstr>The more you contribute the more you save</vt:lpstr>
      <vt:lpstr>2025 Carryover</vt:lpstr>
      <vt:lpstr>Smart spending starts with thoughtful planning</vt:lpstr>
      <vt:lpstr>Meet Deion &amp;  Kanesha </vt:lpstr>
      <vt:lpstr>Nia’s commuter savings</vt:lpstr>
      <vt:lpstr>Pro-tip: You only save  if you spend it all </vt:lpstr>
      <vt:lpstr>PowerPoint Presentation</vt:lpstr>
      <vt:lpstr>PowerPoint Presentation</vt:lpstr>
      <vt:lpstr>What’s needed  for reimbursement</vt:lpstr>
      <vt:lpstr>HealthEquity makes saving easy</vt:lpstr>
      <vt:lpstr>Get started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2</cp:revision>
  <dcterms:created xsi:type="dcterms:W3CDTF">2022-12-12T15:11:16Z</dcterms:created>
  <dcterms:modified xsi:type="dcterms:W3CDTF">2024-08-07T18:04:04Z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2022-12-12T15:11:16Z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359d399a-d708-49bd-a006-b2f5b296c889</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3802300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